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1" r:id="rId3"/>
    <p:sldId id="262" r:id="rId4"/>
    <p:sldId id="265" r:id="rId5"/>
    <p:sldId id="273" r:id="rId6"/>
    <p:sldId id="275" r:id="rId7"/>
    <p:sldId id="264" r:id="rId8"/>
    <p:sldId id="274" r:id="rId9"/>
    <p:sldId id="263" r:id="rId10"/>
    <p:sldId id="266" r:id="rId11"/>
    <p:sldId id="269"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57223-BCCB-4DAE-B5E6-493282041AC6}" v="80" dt="2022-09-12T05:01:15.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184" autoAdjust="0"/>
  </p:normalViewPr>
  <p:slideViewPr>
    <p:cSldViewPr>
      <p:cViewPr varScale="1">
        <p:scale>
          <a:sx n="61" d="100"/>
          <a:sy n="61" d="100"/>
        </p:scale>
        <p:origin x="244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0449D-63DD-4104-BC10-048C8BFC7028}" type="datetimeFigureOut">
              <a:rPr lang="en-US" smtClean="0"/>
              <a:t>9/14/2022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6E3CD-7508-4969-8C0C-9E6A07725E26}" type="slidenum">
              <a:rPr lang="en-US" smtClean="0"/>
              <a:t>‹#›</a:t>
            </a:fld>
            <a:endParaRPr lang="en-US"/>
          </a:p>
        </p:txBody>
      </p:sp>
    </p:spTree>
    <p:extLst>
      <p:ext uri="{BB962C8B-B14F-4D97-AF65-F5344CB8AC3E}">
        <p14:creationId xmlns:p14="http://schemas.microsoft.com/office/powerpoint/2010/main" val="215515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7A8BD-DA76-41B7-9F99-58535AD7CB33}" type="datetimeFigureOut">
              <a:rPr lang="en-US" smtClean="0"/>
              <a:t>9/14/2022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8FC82-4660-4D42-B190-67A9E44E2CEB}" type="slidenum">
              <a:rPr lang="en-US" smtClean="0"/>
              <a:t>‹#›</a:t>
            </a:fld>
            <a:endParaRPr lang="en-US"/>
          </a:p>
        </p:txBody>
      </p:sp>
    </p:spTree>
    <p:extLst>
      <p:ext uri="{BB962C8B-B14F-4D97-AF65-F5344CB8AC3E}">
        <p14:creationId xmlns:p14="http://schemas.microsoft.com/office/powerpoint/2010/main" val="277465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 I need to change or upgrade my passport? Can I request an NGP?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you do not need to upgrade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your passport.  When your passport expires, your next passport will be an NGP if that is what is being issued wherever you reapply. The Consulates in Mumbai, Hyderabad, and Kolkata are already issuing these passports and New Delhi and Chennai will begin issuing these by the end of the year. Both the existing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ePassports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the NGPs can be used for international travel and remain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valid until their date of expiration.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order better process adult passport renewals, we are changing some things here in Mission India.  U. S. Consulate General Hyderabad is moving into a new state of the art facility in the new year.  Beginning March 1, all mail-in adult passport renewals will be processed through Hyderabad.  That means that adult U.S. citizens will mail their applications directly to Hyderabad.  As always, you’ll need to make sure to sign and date your passport application and include your Blue Dart draft before mailing your application packet!</a:t>
            </a:r>
            <a:b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Also, don’t forget that pay.gov is now available to pay for passport renewals using credit cards and electronic wallets.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Some of you may already have NGPs and have seen a QR code on the back of your passport.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are placing Quick Response (QR) code stickers on the back of passport books to give you easy access to important passport and travel information. You may remove the sticker, though we recommend keeping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on,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 you have quick and easy access to travel.state.gov. If you scan the code using the camera on your mobile device, it will link you to our website. The QR code is identical on all passport books, does not contain any personally identifiable information, nor does it change the way border officials, airlines, and others review your document.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4E8FC82-4660-4D42-B190-67A9E44E2CEB}" type="slidenum">
              <a:rPr lang="en-US" smtClean="0"/>
              <a:t>3</a:t>
            </a:fld>
            <a:endParaRPr lang="en-US"/>
          </a:p>
        </p:txBody>
      </p:sp>
    </p:spTree>
    <p:extLst>
      <p:ext uri="{BB962C8B-B14F-4D97-AF65-F5344CB8AC3E}">
        <p14:creationId xmlns:p14="http://schemas.microsoft.com/office/powerpoint/2010/main" val="350341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photo is not over or underexposed and has a white or off-white background.  Make sure the head is centered in the photo and that the photo is the correct size.  Any religious head coverings need to show the entire face, including eyes and the full eyebrow on each side.  Religious head coverings should not cast shadows on the face.</a:t>
            </a:r>
          </a:p>
        </p:txBody>
      </p:sp>
      <p:sp>
        <p:nvSpPr>
          <p:cNvPr id="4" name="Slide Number Placeholder 3"/>
          <p:cNvSpPr>
            <a:spLocks noGrp="1"/>
          </p:cNvSpPr>
          <p:nvPr>
            <p:ph type="sldNum" sz="quarter" idx="5"/>
          </p:nvPr>
        </p:nvSpPr>
        <p:spPr/>
        <p:txBody>
          <a:bodyPr/>
          <a:lstStyle/>
          <a:p>
            <a:fld id="{B4E8FC82-4660-4D42-B190-67A9E44E2CEB}" type="slidenum">
              <a:rPr lang="en-US" smtClean="0"/>
              <a:t>5</a:t>
            </a:fld>
            <a:endParaRPr lang="en-US"/>
          </a:p>
        </p:txBody>
      </p:sp>
    </p:spTree>
    <p:extLst>
      <p:ext uri="{BB962C8B-B14F-4D97-AF65-F5344CB8AC3E}">
        <p14:creationId xmlns:p14="http://schemas.microsoft.com/office/powerpoint/2010/main" val="14254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must be alone in the photo with eyes open if possible (some exceptions for newborns).  Faces must face the camera straight on with a neutral expression, but a small smile is fine!</a:t>
            </a:r>
          </a:p>
        </p:txBody>
      </p:sp>
      <p:sp>
        <p:nvSpPr>
          <p:cNvPr id="4" name="Slide Number Placeholder 3"/>
          <p:cNvSpPr>
            <a:spLocks noGrp="1"/>
          </p:cNvSpPr>
          <p:nvPr>
            <p:ph type="sldNum" sz="quarter" idx="5"/>
          </p:nvPr>
        </p:nvSpPr>
        <p:spPr/>
        <p:txBody>
          <a:bodyPr/>
          <a:lstStyle/>
          <a:p>
            <a:fld id="{B4E8FC82-4660-4D42-B190-67A9E44E2CEB}" type="slidenum">
              <a:rPr lang="en-US" smtClean="0"/>
              <a:t>6</a:t>
            </a:fld>
            <a:endParaRPr lang="en-US"/>
          </a:p>
        </p:txBody>
      </p:sp>
    </p:spTree>
    <p:extLst>
      <p:ext uri="{BB962C8B-B14F-4D97-AF65-F5344CB8AC3E}">
        <p14:creationId xmlns:p14="http://schemas.microsoft.com/office/powerpoint/2010/main" val="23961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send pre-addressed and stamped ballots to: American Citizens Services, </a:t>
            </a:r>
            <a:r>
              <a:rPr lang="en-US" dirty="0" err="1"/>
              <a:t>Shantipath</a:t>
            </a:r>
            <a:r>
              <a:rPr lang="en-US" dirty="0"/>
              <a:t>, Chanakyapuri, New Delhi 110021</a:t>
            </a:r>
          </a:p>
        </p:txBody>
      </p:sp>
      <p:sp>
        <p:nvSpPr>
          <p:cNvPr id="4" name="Slide Number Placeholder 3"/>
          <p:cNvSpPr>
            <a:spLocks noGrp="1"/>
          </p:cNvSpPr>
          <p:nvPr>
            <p:ph type="sldNum" sz="quarter" idx="5"/>
          </p:nvPr>
        </p:nvSpPr>
        <p:spPr/>
        <p:txBody>
          <a:bodyPr/>
          <a:lstStyle/>
          <a:p>
            <a:fld id="{B4E8FC82-4660-4D42-B190-67A9E44E2CEB}" type="slidenum">
              <a:rPr lang="en-US" smtClean="0"/>
              <a:t>7</a:t>
            </a:fld>
            <a:endParaRPr lang="en-US"/>
          </a:p>
        </p:txBody>
      </p:sp>
    </p:spTree>
    <p:extLst>
      <p:ext uri="{BB962C8B-B14F-4D97-AF65-F5344CB8AC3E}">
        <p14:creationId xmlns:p14="http://schemas.microsoft.com/office/powerpoint/2010/main" val="298240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remember that most states will </a:t>
            </a:r>
            <a:r>
              <a:rPr lang="en-US" b="1" dirty="0"/>
              <a:t>email</a:t>
            </a:r>
            <a:r>
              <a:rPr lang="en-US" dirty="0"/>
              <a:t> you your ballot!  Contact your town clerk, county election office, or FVAP.gov to find out more.</a:t>
            </a:r>
          </a:p>
        </p:txBody>
      </p:sp>
      <p:sp>
        <p:nvSpPr>
          <p:cNvPr id="4" name="Slide Number Placeholder 3"/>
          <p:cNvSpPr>
            <a:spLocks noGrp="1"/>
          </p:cNvSpPr>
          <p:nvPr>
            <p:ph type="sldNum" sz="quarter" idx="5"/>
          </p:nvPr>
        </p:nvSpPr>
        <p:spPr/>
        <p:txBody>
          <a:bodyPr/>
          <a:lstStyle/>
          <a:p>
            <a:fld id="{B4E8FC82-4660-4D42-B190-67A9E44E2CEB}" type="slidenum">
              <a:rPr lang="en-US" smtClean="0"/>
              <a:t>8</a:t>
            </a:fld>
            <a:endParaRPr lang="en-US"/>
          </a:p>
        </p:txBody>
      </p:sp>
    </p:spTree>
    <p:extLst>
      <p:ext uri="{BB962C8B-B14F-4D97-AF65-F5344CB8AC3E}">
        <p14:creationId xmlns:p14="http://schemas.microsoft.com/office/powerpoint/2010/main" val="237158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do I transmit citizenship to my child?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you are a U.S. citizen and were a citizen at the time of your child’s birth, you may be able to transmit citizenship to your child.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if only one parent is a U.S. citizen?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one parent is a U.S. citizen, then that parent needs to prove that he or she has been physically present in the United States for at least five years, with two of those years after the age of 14.  The five years are cumulative and do not have to be continuous.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if both parents are U.S. citizens?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both parents are U.S. citizens, then one of the parents needs to prove any previous residency in the United States, prior to the birth of the child.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kinds of proof do you accept?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are many ways to prove your presence or residence in the United States.  These include old passport stamps, bank records showing transactions within the United States, school transcripts, and many other items.  It is important to remember that rental agreements, mortgages, utility bills, and drivers licenses are not proof of presence as you could have all of those things and still live outside of the United States.  However, they do prove residence.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Please keep in mind that physical presence and residency are very different.  Presence is the time actually standing in the United States regardless of why visiting or a person’s immigration status and does not include any time spent abroad.  Residency is defined as someone’s actual dwelling place – where the work, study, and go about the basics of everyday life.  It does not include vacations to the United States.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needs to come to the appointment?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least one parent and the child.  A Consular Report of Birth Abroad can be issued with just one parent’s signature, but a passport cannot. Ideally both parents would be present for the interview, but especially the transmitting parent.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else should we bring?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74295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child’s Indian birth certificate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750"/>
              </a:spcAft>
              <a:buFont typeface="+mj-lt"/>
              <a:buAutoNum type="arabicPeriod"/>
              <a:tabLst>
                <a:tab pos="74295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Evidence of the parent(s)’ U.S. citizenship and identity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750"/>
              </a:spcAft>
              <a:buFont typeface="+mj-lt"/>
              <a:buAutoNum type="arabicPeriod"/>
              <a:tabLst>
                <a:tab pos="74295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Evidence of the U.S. citizen parent(s)’ physical presence or residence in the U.S. prior to the birth of the child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750"/>
              </a:spcAft>
              <a:buFont typeface="+mj-lt"/>
              <a:buAutoNum type="arabicPeriod"/>
              <a:tabLst>
                <a:tab pos="74295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Parent(s) marriage certificate, if applicable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750"/>
              </a:spcAft>
              <a:buFont typeface="+mj-lt"/>
              <a:buAutoNum type="arabicPeriod"/>
              <a:tabLst>
                <a:tab pos="74295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Evidence of the termination of any previous marriages of the parents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750"/>
              </a:spcAft>
              <a:buFont typeface="+mj-lt"/>
              <a:buAutoNum type="arabicPeriod"/>
              <a:tabLst>
                <a:tab pos="74295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 person other than a parent of the child is applying for the CRBA, the person must present a certified copy of legal guardianship or a notarized affidavit from the parent(s) authorizing the person the make the application.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750"/>
              </a:spcAft>
              <a:buFont typeface="+mj-lt"/>
              <a:buAutoNum type="arabicPeriod"/>
              <a:tabLst>
                <a:tab pos="74295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One 2×2″ passport-style photo of the child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750"/>
              </a:spcAft>
              <a:buFont typeface="+mj-lt"/>
              <a:buAutoNum type="arabicPeriod"/>
              <a:tabLst>
                <a:tab pos="74295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Filing fee of $100 for the CRBA (and an additional $135 if a U.S. passport is desired).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750"/>
              </a:spcAft>
              <a:buFont typeface="+mj-lt"/>
              <a:buAutoNum type="arabicPeriod"/>
              <a:tabLst>
                <a:tab pos="74295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 DS-2029</a:t>
            </a:r>
          </a:p>
          <a:p>
            <a:pPr marL="342900" marR="0" lvl="0" indent="-342900" fontAlgn="base">
              <a:lnSpc>
                <a:spcPct val="107000"/>
              </a:lnSpc>
              <a:spcBef>
                <a:spcPts val="0"/>
              </a:spcBef>
              <a:spcAft>
                <a:spcPts val="750"/>
              </a:spcAft>
              <a:buFont typeface="+mj-lt"/>
              <a:buAutoNum type="arabicPeriod"/>
              <a:tabLst>
                <a:tab pos="742950" algn="l"/>
              </a:tabLs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FRRO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Once you have your child’s US passport, you must apply for an exit permit for your child at the Foreigner’s Regional Registration Office, or FRRO.  There will be a fine for your child entering India without a visa!  Your child will be fined up to Rs. 50,000 for being born in India without a visa if they are later recognized as a U.S. citizen.  He or she will not be able to leave the country without paying the fine and receiving either a visa or exit permit.  Please remember that India does not permit dual citizenship. The exit permit can be filed online.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Social Security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your child ever wants to study or live in the United States, he or she will need a social security number, and even if you don’t foresee this happening it is still a good idea to get your child a social security number now.  To do this, you need to apply through the Social Security Administration office at US Embassy Manila in the Philippines.  You will receive further instructions on this when you get the Consular Report of Birth Abroad in the mail.   If you are going to the United States anytime soon, it might be preferable to apply in person at your local Social Security office as we have had anecdotal reports of wait times from Manila being up to seven months.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750"/>
              </a:spcAft>
              <a:buFont typeface="+mj-lt"/>
              <a:buNone/>
              <a:tabLst>
                <a:tab pos="74295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4E8FC82-4660-4D42-B190-67A9E44E2CEB}" type="slidenum">
              <a:rPr lang="en-US" smtClean="0"/>
              <a:t>9</a:t>
            </a:fld>
            <a:endParaRPr lang="en-US"/>
          </a:p>
        </p:txBody>
      </p:sp>
    </p:spTree>
    <p:extLst>
      <p:ext uri="{BB962C8B-B14F-4D97-AF65-F5344CB8AC3E}">
        <p14:creationId xmlns:p14="http://schemas.microsoft.com/office/powerpoint/2010/main" val="225988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reviewing your ideas and more information on upcoming Town Hall topics will be coming out shortly!</a:t>
            </a:r>
          </a:p>
        </p:txBody>
      </p:sp>
      <p:sp>
        <p:nvSpPr>
          <p:cNvPr id="4" name="Slide Number Placeholder 3"/>
          <p:cNvSpPr>
            <a:spLocks noGrp="1"/>
          </p:cNvSpPr>
          <p:nvPr>
            <p:ph type="sldNum" sz="quarter" idx="5"/>
          </p:nvPr>
        </p:nvSpPr>
        <p:spPr/>
        <p:txBody>
          <a:bodyPr/>
          <a:lstStyle/>
          <a:p>
            <a:fld id="{B4E8FC82-4660-4D42-B190-67A9E44E2CEB}" type="slidenum">
              <a:rPr lang="en-US" smtClean="0"/>
              <a:t>10</a:t>
            </a:fld>
            <a:endParaRPr lang="en-US"/>
          </a:p>
        </p:txBody>
      </p:sp>
    </p:spTree>
    <p:extLst>
      <p:ext uri="{BB962C8B-B14F-4D97-AF65-F5344CB8AC3E}">
        <p14:creationId xmlns:p14="http://schemas.microsoft.com/office/powerpoint/2010/main" val="387935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8FC82-4660-4D42-B190-67A9E44E2CEB}" type="slidenum">
              <a:rPr lang="en-US" smtClean="0"/>
              <a:t>11</a:t>
            </a:fld>
            <a:endParaRPr lang="en-US"/>
          </a:p>
        </p:txBody>
      </p:sp>
    </p:spTree>
    <p:extLst>
      <p:ext uri="{BB962C8B-B14F-4D97-AF65-F5344CB8AC3E}">
        <p14:creationId xmlns:p14="http://schemas.microsoft.com/office/powerpoint/2010/main" val="236563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further questions please email us at the address above.  The answers to many common questions can also be found on our website. </a:t>
            </a:r>
          </a:p>
        </p:txBody>
      </p:sp>
      <p:sp>
        <p:nvSpPr>
          <p:cNvPr id="4" name="Slide Number Placeholder 3"/>
          <p:cNvSpPr>
            <a:spLocks noGrp="1"/>
          </p:cNvSpPr>
          <p:nvPr>
            <p:ph type="sldNum" sz="quarter" idx="5"/>
          </p:nvPr>
        </p:nvSpPr>
        <p:spPr/>
        <p:txBody>
          <a:bodyPr/>
          <a:lstStyle/>
          <a:p>
            <a:fld id="{B4E8FC82-4660-4D42-B190-67A9E44E2CEB}" type="slidenum">
              <a:rPr lang="en-US" smtClean="0"/>
              <a:t>12</a:t>
            </a:fld>
            <a:endParaRPr lang="en-US"/>
          </a:p>
        </p:txBody>
      </p:sp>
    </p:spTree>
    <p:extLst>
      <p:ext uri="{BB962C8B-B14F-4D97-AF65-F5344CB8AC3E}">
        <p14:creationId xmlns:p14="http://schemas.microsoft.com/office/powerpoint/2010/main" val="2521508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spTree>
    <p:extLst>
      <p:ext uri="{BB962C8B-B14F-4D97-AF65-F5344CB8AC3E}">
        <p14:creationId xmlns:p14="http://schemas.microsoft.com/office/powerpoint/2010/main" val="24596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spTree>
    <p:extLst>
      <p:ext uri="{BB962C8B-B14F-4D97-AF65-F5344CB8AC3E}">
        <p14:creationId xmlns:p14="http://schemas.microsoft.com/office/powerpoint/2010/main" val="280724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60714"/>
          <a:stretch/>
        </p:blipFill>
        <p:spPr>
          <a:xfrm>
            <a:off x="0" y="1"/>
            <a:ext cx="9144000" cy="12573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5943600"/>
            <a:ext cx="723900" cy="723900"/>
          </a:xfrm>
          <a:prstGeom prst="rect">
            <a:avLst/>
          </a:prstGeom>
        </p:spPr>
      </p:pic>
    </p:spTree>
    <p:extLst>
      <p:ext uri="{BB962C8B-B14F-4D97-AF65-F5344CB8AC3E}">
        <p14:creationId xmlns:p14="http://schemas.microsoft.com/office/powerpoint/2010/main" val="3580716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13D82-1F63-462C-B05B-CD3E9551742C}" type="datetimeFigureOut">
              <a:rPr lang="en-US" smtClean="0"/>
              <a:t>9/14/2022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9BD02-F507-425C-9453-97716F7751DA}" type="slidenum">
              <a:rPr lang="en-US" smtClean="0"/>
              <a:t>‹#›</a:t>
            </a:fld>
            <a:endParaRPr lang="en-US"/>
          </a:p>
        </p:txBody>
      </p:sp>
    </p:spTree>
    <p:extLst>
      <p:ext uri="{BB962C8B-B14F-4D97-AF65-F5344CB8AC3E}">
        <p14:creationId xmlns:p14="http://schemas.microsoft.com/office/powerpoint/2010/main" val="236848238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71600" y="4038600"/>
            <a:ext cx="7162800" cy="1752600"/>
          </a:xfrm>
        </p:spPr>
        <p:txBody>
          <a:bodyPr/>
          <a:lstStyle/>
          <a:p>
            <a:pPr marL="0" indent="0" algn="r">
              <a:buNone/>
            </a:pPr>
            <a:r>
              <a:rPr lang="en-US" sz="44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Town Hall for U.S. Citizens</a:t>
            </a:r>
          </a:p>
          <a:p>
            <a:pPr marL="0" indent="0" algn="r">
              <a:buNone/>
            </a:pPr>
            <a:r>
              <a:rPr lang="en-US" sz="28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New Delhi Consular District</a:t>
            </a:r>
          </a:p>
          <a:p>
            <a:pPr marL="0" indent="0" algn="r">
              <a:buNone/>
            </a:pPr>
            <a:r>
              <a:rPr lang="en-US" sz="18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September 13, 2022</a:t>
            </a:r>
          </a:p>
        </p:txBody>
      </p:sp>
    </p:spTree>
    <p:extLst>
      <p:ext uri="{BB962C8B-B14F-4D97-AF65-F5344CB8AC3E}">
        <p14:creationId xmlns:p14="http://schemas.microsoft.com/office/powerpoint/2010/main" val="204445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F4860E-8E59-AC7E-1FF8-08919913AF80}"/>
              </a:ext>
            </a:extLst>
          </p:cNvPr>
          <p:cNvGrpSpPr/>
          <p:nvPr/>
        </p:nvGrpSpPr>
        <p:grpSpPr>
          <a:xfrm>
            <a:off x="5334000" y="3581400"/>
            <a:ext cx="3771900" cy="3269308"/>
            <a:chOff x="4419600" y="3657600"/>
            <a:chExt cx="3390900" cy="2971800"/>
          </a:xfrm>
        </p:grpSpPr>
        <p:pic>
          <p:nvPicPr>
            <p:cNvPr id="5" name="Picture 4">
              <a:extLst>
                <a:ext uri="{FF2B5EF4-FFF2-40B4-BE49-F238E27FC236}">
                  <a16:creationId xmlns:a16="http://schemas.microsoft.com/office/drawing/2014/main" id="{B813D293-6239-A58D-F23E-68F81BF99294}"/>
                </a:ext>
              </a:extLst>
            </p:cNvPr>
            <p:cNvPicPr>
              <a:picLocks noChangeAspect="1"/>
            </p:cNvPicPr>
            <p:nvPr/>
          </p:nvPicPr>
          <p:blipFill>
            <a:blip r:embed="rId3"/>
            <a:stretch>
              <a:fillRect/>
            </a:stretch>
          </p:blipFill>
          <p:spPr>
            <a:xfrm>
              <a:off x="4419600" y="3657600"/>
              <a:ext cx="2948922" cy="2937623"/>
            </a:xfrm>
            <a:prstGeom prst="rect">
              <a:avLst/>
            </a:prstGeom>
          </p:spPr>
        </p:pic>
        <p:sp>
          <p:nvSpPr>
            <p:cNvPr id="6" name="Rectangle 5">
              <a:extLst>
                <a:ext uri="{FF2B5EF4-FFF2-40B4-BE49-F238E27FC236}">
                  <a16:creationId xmlns:a16="http://schemas.microsoft.com/office/drawing/2014/main" id="{5C1340FD-696C-8077-02EC-BFF16CA9DB53}"/>
                </a:ext>
              </a:extLst>
            </p:cNvPr>
            <p:cNvSpPr/>
            <p:nvPr/>
          </p:nvSpPr>
          <p:spPr>
            <a:xfrm>
              <a:off x="6934200" y="3657600"/>
              <a:ext cx="685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E52C13-F118-DD4F-EA4F-5E374C417BF0}"/>
                </a:ext>
              </a:extLst>
            </p:cNvPr>
            <p:cNvSpPr/>
            <p:nvPr/>
          </p:nvSpPr>
          <p:spPr>
            <a:xfrm rot="5400000">
              <a:off x="6293560" y="5112460"/>
              <a:ext cx="250048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68D701E3-A075-7055-4595-FD660CA19CB2}"/>
              </a:ext>
            </a:extLst>
          </p:cNvPr>
          <p:cNvPicPr>
            <a:picLocks noChangeAspect="1"/>
          </p:cNvPicPr>
          <p:nvPr/>
        </p:nvPicPr>
        <p:blipFill>
          <a:blip r:embed="rId4"/>
          <a:stretch>
            <a:fillRect/>
          </a:stretch>
        </p:blipFill>
        <p:spPr>
          <a:xfrm>
            <a:off x="13063" y="1371600"/>
            <a:ext cx="3645933" cy="1905000"/>
          </a:xfrm>
          <a:prstGeom prst="rect">
            <a:avLst/>
          </a:prstGeom>
        </p:spPr>
      </p:pic>
      <p:sp>
        <p:nvSpPr>
          <p:cNvPr id="2" name="Content Placeholder 2"/>
          <p:cNvSpPr txBox="1">
            <a:spLocks/>
          </p:cNvSpPr>
          <p:nvPr/>
        </p:nvSpPr>
        <p:spPr>
          <a:xfrm>
            <a:off x="2895600" y="25908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solidFill>
                  <a:srgbClr val="002060"/>
                </a:solidFill>
                <a:effectLst>
                  <a:outerShdw blurRad="38100" dist="38100" dir="2700000" algn="tl">
                    <a:srgbClr val="000000">
                      <a:alpha val="43137"/>
                    </a:srgbClr>
                  </a:outerShdw>
                </a:effectLst>
                <a:latin typeface="Californian FB" panose="0207040306080B030204" pitchFamily="18" charset="0"/>
                <a:cs typeface="AngsanaUPC" panose="020B0502040204020203" pitchFamily="18" charset="-34"/>
              </a:rPr>
              <a:t>October 2022: Visas- Immigrant and Non-immigrant</a:t>
            </a:r>
          </a:p>
          <a:p>
            <a:pPr marL="0" indent="0">
              <a:buNone/>
            </a:pPr>
            <a:endParaRPr lang="en-US" sz="1600" b="1" dirty="0">
              <a:solidFill>
                <a:srgbClr val="002060"/>
              </a:solidFill>
              <a:effectLst>
                <a:outerShdw blurRad="38100" dist="38100" dir="2700000" algn="tl">
                  <a:srgbClr val="000000">
                    <a:alpha val="43137"/>
                  </a:srgbClr>
                </a:outerShdw>
              </a:effectLst>
              <a:latin typeface="Californian FB" panose="0207040306080B030204" pitchFamily="18" charset="0"/>
              <a:cs typeface="AngsanaUPC" panose="020B0502040204020203" pitchFamily="18" charset="-34"/>
            </a:endParaRPr>
          </a:p>
          <a:p>
            <a:r>
              <a:rPr lang="en-US" sz="1600" b="1" dirty="0">
                <a:solidFill>
                  <a:srgbClr val="002060"/>
                </a:solidFill>
                <a:effectLst>
                  <a:outerShdw blurRad="38100" dist="38100" dir="2700000" algn="tl">
                    <a:srgbClr val="000000">
                      <a:alpha val="43137"/>
                    </a:srgbClr>
                  </a:outerShdw>
                </a:effectLst>
                <a:latin typeface="Californian FB" panose="0207040306080B030204" pitchFamily="18" charset="0"/>
                <a:cs typeface="AngsanaUPC" panose="020B0502040204020203" pitchFamily="18" charset="-34"/>
              </a:rPr>
              <a:t>November 2022: Health and Safety in India for U.S. Citizens</a:t>
            </a:r>
          </a:p>
          <a:p>
            <a:endParaRPr lang="en-US" sz="1600" b="1" dirty="0">
              <a:solidFill>
                <a:srgbClr val="002060"/>
              </a:solidFill>
              <a:effectLst>
                <a:outerShdw blurRad="38100" dist="38100" dir="2700000" algn="tl">
                  <a:srgbClr val="000000">
                    <a:alpha val="43137"/>
                  </a:srgbClr>
                </a:outerShdw>
              </a:effectLst>
              <a:latin typeface="Californian FB" panose="0207040306080B030204" pitchFamily="18" charset="0"/>
              <a:cs typeface="AngsanaUPC" panose="020B0502040204020203" pitchFamily="18" charset="-34"/>
            </a:endParaRPr>
          </a:p>
          <a:p>
            <a:r>
              <a:rPr lang="en-US" sz="1600" b="1" dirty="0">
                <a:solidFill>
                  <a:srgbClr val="002060"/>
                </a:solidFill>
                <a:effectLst>
                  <a:outerShdw blurRad="38100" dist="38100" dir="2700000" algn="tl">
                    <a:srgbClr val="000000">
                      <a:alpha val="43137"/>
                    </a:srgbClr>
                  </a:outerShdw>
                </a:effectLst>
                <a:latin typeface="Californian FB" panose="0207040306080B030204" pitchFamily="18" charset="0"/>
                <a:cs typeface="AngsanaUPC" panose="020B0502040204020203" pitchFamily="18" charset="-34"/>
              </a:rPr>
              <a:t>December 2022: TBD</a:t>
            </a:r>
          </a:p>
          <a:p>
            <a:endParaRPr lang="en-US" sz="1600" b="1" dirty="0">
              <a:solidFill>
                <a:srgbClr val="002060"/>
              </a:solidFill>
              <a:effectLst>
                <a:outerShdw blurRad="38100" dist="38100" dir="2700000" algn="tl">
                  <a:srgbClr val="000000">
                    <a:alpha val="43137"/>
                  </a:srgbClr>
                </a:outerShdw>
              </a:effectLst>
              <a:latin typeface="Californian FB" panose="0207040306080B030204" pitchFamily="18" charset="0"/>
              <a:cs typeface="AngsanaUPC" panose="020B0502040204020203" pitchFamily="18" charset="-34"/>
            </a:endParaRPr>
          </a:p>
          <a:p>
            <a:r>
              <a:rPr lang="en-US" sz="1600" b="1" dirty="0">
                <a:solidFill>
                  <a:srgbClr val="002060"/>
                </a:solidFill>
                <a:effectLst>
                  <a:outerShdw blurRad="38100" dist="38100" dir="2700000" algn="tl">
                    <a:srgbClr val="000000">
                      <a:alpha val="43137"/>
                    </a:srgbClr>
                  </a:outerShdw>
                </a:effectLst>
                <a:latin typeface="Californian FB" panose="0207040306080B030204" pitchFamily="18" charset="0"/>
                <a:cs typeface="AngsanaUPC" panose="020B0502040204020203" pitchFamily="18" charset="-34"/>
              </a:rPr>
              <a:t>Spring 2023: TBD</a:t>
            </a:r>
          </a:p>
          <a:p>
            <a:pPr marL="0" indent="0">
              <a:buNone/>
            </a:pPr>
            <a:r>
              <a:rPr lang="en-US" sz="1600" b="1" dirty="0">
                <a:solidFill>
                  <a:srgbClr val="002060"/>
                </a:solidFill>
                <a:effectLst>
                  <a:outerShdw blurRad="38100" dist="38100" dir="2700000" algn="tl">
                    <a:srgbClr val="000000">
                      <a:alpha val="43137"/>
                    </a:srgbClr>
                  </a:outerShdw>
                </a:effectLst>
                <a:latin typeface="Californian FB" panose="0207040306080B030204" pitchFamily="18" charset="0"/>
                <a:cs typeface="AngsanaUPC" panose="020B0502040204020203" pitchFamily="18" charset="-34"/>
              </a:rPr>
              <a:t> </a:t>
            </a:r>
          </a:p>
          <a:p>
            <a:r>
              <a:rPr lang="en-US" sz="1600" b="1" dirty="0">
                <a:solidFill>
                  <a:srgbClr val="002060"/>
                </a:solidFill>
                <a:effectLst>
                  <a:outerShdw blurRad="38100" dist="38100" dir="2700000" algn="tl">
                    <a:srgbClr val="000000">
                      <a:alpha val="43137"/>
                    </a:srgbClr>
                  </a:outerShdw>
                </a:effectLst>
                <a:latin typeface="Californian FB" panose="0207040306080B030204" pitchFamily="18" charset="0"/>
                <a:cs typeface="AngsanaUPC" panose="020B0502040204020203" pitchFamily="18" charset="-34"/>
              </a:rPr>
              <a:t>Summer 2023: TBD</a:t>
            </a:r>
          </a:p>
        </p:txBody>
      </p:sp>
      <p:sp>
        <p:nvSpPr>
          <p:cNvPr id="3"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Town Hall Series 2022-2023</a:t>
            </a:r>
          </a:p>
        </p:txBody>
      </p:sp>
    </p:spTree>
    <p:extLst>
      <p:ext uri="{BB962C8B-B14F-4D97-AF65-F5344CB8AC3E}">
        <p14:creationId xmlns:p14="http://schemas.microsoft.com/office/powerpoint/2010/main" val="326501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219200" y="3200400"/>
            <a:ext cx="6705600" cy="2666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hlinkClick r:id="rId3">
                  <a:extLst>
                    <a:ext uri="{A12FA001-AC4F-418D-AE19-62706E023703}">
                      <ahyp:hlinkClr xmlns:ahyp="http://schemas.microsoft.com/office/drawing/2018/hyperlinkcolor" val="tx"/>
                    </a:ext>
                  </a:extLst>
                </a:hlinkClick>
              </a:rPr>
              <a:t>www.slido.com</a:t>
            </a:r>
            <a:endParaRPr lang="en-US" sz="40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endParaRPr>
          </a:p>
          <a:p>
            <a:pPr marL="0" indent="0" algn="ctr">
              <a:buFont typeface="Arial" panose="020B0604020202020204" pitchFamily="34" charset="0"/>
              <a:buNone/>
            </a:pPr>
            <a:r>
              <a:rPr lang="en-US" sz="40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#newdelhitownhall</a:t>
            </a:r>
          </a:p>
        </p:txBody>
      </p:sp>
    </p:spTree>
    <p:extLst>
      <p:ext uri="{BB962C8B-B14F-4D97-AF65-F5344CB8AC3E}">
        <p14:creationId xmlns:p14="http://schemas.microsoft.com/office/powerpoint/2010/main" val="3227530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219200" y="3200400"/>
            <a:ext cx="6705600" cy="266699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2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THANK YOU!</a:t>
            </a:r>
          </a:p>
          <a:p>
            <a:pPr marL="0" indent="0" algn="ctr">
              <a:buFont typeface="Arial" panose="020B0604020202020204" pitchFamily="34" charset="0"/>
              <a:buNone/>
            </a:pPr>
            <a:endParaRPr lang="en-US" sz="38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endParaRPr>
          </a:p>
          <a:p>
            <a:pPr marL="0" indent="0" algn="ctr">
              <a:buFont typeface="Arial" panose="020B0604020202020204" pitchFamily="34" charset="0"/>
              <a:buNone/>
            </a:pPr>
            <a:r>
              <a:rPr lang="en-US" sz="28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For more information, please visit us at</a:t>
            </a:r>
          </a:p>
          <a:p>
            <a:pPr marL="0" indent="0" algn="ctr">
              <a:buFont typeface="Arial" panose="020B0604020202020204" pitchFamily="34" charset="0"/>
              <a:buNone/>
            </a:pPr>
            <a:r>
              <a:rPr lang="en-US" sz="28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in.embassy.gov/u-s-citizen-services</a:t>
            </a:r>
          </a:p>
          <a:p>
            <a:pPr marL="0" indent="0" algn="ctr">
              <a:buFont typeface="Arial" panose="020B0604020202020204" pitchFamily="34" charset="0"/>
              <a:buNone/>
            </a:pPr>
            <a:r>
              <a:rPr lang="en-US" sz="28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or email us directly at </a:t>
            </a:r>
          </a:p>
          <a:p>
            <a:pPr marL="0" indent="0" algn="ctr">
              <a:buFont typeface="Arial" panose="020B0604020202020204" pitchFamily="34" charset="0"/>
              <a:buNone/>
            </a:pPr>
            <a:r>
              <a:rPr lang="en-US" sz="2800" dirty="0">
                <a:solidFill>
                  <a:srgbClr val="002060"/>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acsnd@state.gov</a:t>
            </a:r>
          </a:p>
        </p:txBody>
      </p:sp>
    </p:spTree>
    <p:extLst>
      <p:ext uri="{BB962C8B-B14F-4D97-AF65-F5344CB8AC3E}">
        <p14:creationId xmlns:p14="http://schemas.microsoft.com/office/powerpoint/2010/main" val="229032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Introducing the Next Generation Passport</a:t>
            </a:r>
          </a:p>
        </p:txBody>
      </p:sp>
      <p:pic>
        <p:nvPicPr>
          <p:cNvPr id="6" name="Picture 5" descr="Timeline&#10;&#10;Description automatically generated">
            <a:extLst>
              <a:ext uri="{FF2B5EF4-FFF2-40B4-BE49-F238E27FC236}">
                <a16:creationId xmlns:a16="http://schemas.microsoft.com/office/drawing/2014/main" id="{845FF0CA-CBAF-83F7-8FA6-921EE2A34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135" y="1253383"/>
            <a:ext cx="6799729" cy="5254336"/>
          </a:xfrm>
          <a:prstGeom prst="rect">
            <a:avLst/>
          </a:prstGeom>
        </p:spPr>
      </p:pic>
    </p:spTree>
    <p:extLst>
      <p:ext uri="{BB962C8B-B14F-4D97-AF65-F5344CB8AC3E}">
        <p14:creationId xmlns:p14="http://schemas.microsoft.com/office/powerpoint/2010/main" val="235265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47800"/>
            <a:ext cx="8229600" cy="46783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sz="2000" b="0" i="0" dirty="0">
                <a:solidFill>
                  <a:srgbClr val="002060"/>
                </a:solidFill>
                <a:effectLst/>
                <a:latin typeface="Californian FB" panose="0207040306080B030204" pitchFamily="18" charset="0"/>
              </a:rPr>
              <a:t>The Next Generation Passport book (NGP) is a modernized U.S. passport book first issued in 2021</a:t>
            </a:r>
          </a:p>
          <a:p>
            <a:pPr marL="0" indent="0" algn="l">
              <a:buNone/>
            </a:pPr>
            <a:endParaRPr lang="en-US" sz="2000" b="0" i="0" dirty="0">
              <a:solidFill>
                <a:srgbClr val="002060"/>
              </a:solidFill>
              <a:effectLst/>
              <a:latin typeface="Californian FB" panose="0207040306080B030204" pitchFamily="18" charset="0"/>
            </a:endParaRPr>
          </a:p>
          <a:p>
            <a:pPr algn="l"/>
            <a:r>
              <a:rPr lang="en-US" sz="2000" b="0" i="0" dirty="0">
                <a:solidFill>
                  <a:srgbClr val="002060"/>
                </a:solidFill>
                <a:effectLst/>
                <a:latin typeface="Californian FB" panose="0207040306080B030204" pitchFamily="18" charset="0"/>
              </a:rPr>
              <a:t>NGPs</a:t>
            </a:r>
            <a:r>
              <a:rPr lang="en-US" sz="2000" dirty="0">
                <a:solidFill>
                  <a:srgbClr val="002060"/>
                </a:solidFill>
                <a:latin typeface="Californian FB" panose="0207040306080B030204" pitchFamily="18" charset="0"/>
              </a:rPr>
              <a:t> </a:t>
            </a:r>
            <a:r>
              <a:rPr lang="en-US" sz="2000" b="0" i="0" dirty="0">
                <a:solidFill>
                  <a:srgbClr val="002060"/>
                </a:solidFill>
                <a:effectLst/>
                <a:latin typeface="Californian FB" panose="0207040306080B030204" pitchFamily="18" charset="0"/>
              </a:rPr>
              <a:t>use new technology to produce a more robust passport with enhanced security features</a:t>
            </a:r>
          </a:p>
          <a:p>
            <a:pPr marL="0" indent="0" algn="l">
              <a:buNone/>
            </a:pPr>
            <a:endParaRPr lang="en-US" sz="2000" b="0" i="0" dirty="0">
              <a:solidFill>
                <a:srgbClr val="002060"/>
              </a:solidFill>
              <a:effectLst/>
              <a:latin typeface="Californian FB" panose="0207040306080B030204" pitchFamily="18" charset="0"/>
            </a:endParaRPr>
          </a:p>
          <a:p>
            <a:pPr algn="l"/>
            <a:r>
              <a:rPr lang="en-US" sz="2000" dirty="0">
                <a:solidFill>
                  <a:srgbClr val="002060"/>
                </a:solidFill>
                <a:latin typeface="Californian FB" panose="0207040306080B030204" pitchFamily="18" charset="0"/>
                <a:cs typeface="Arial" panose="020B0604020202020204" pitchFamily="34" charset="0"/>
              </a:rPr>
              <a:t>Do you need to change or upgrade your passport?</a:t>
            </a:r>
          </a:p>
          <a:p>
            <a:pPr marL="0" indent="0" algn="l">
              <a:buNone/>
            </a:pPr>
            <a:endParaRPr lang="en-US" sz="2000" dirty="0">
              <a:solidFill>
                <a:srgbClr val="002060"/>
              </a:solidFill>
              <a:latin typeface="Californian FB" panose="0207040306080B030204" pitchFamily="18" charset="0"/>
              <a:cs typeface="Arial" panose="020B0604020202020204" pitchFamily="34" charset="0"/>
            </a:endParaRPr>
          </a:p>
          <a:p>
            <a:pPr algn="l"/>
            <a:r>
              <a:rPr lang="en-US" sz="2000" dirty="0">
                <a:solidFill>
                  <a:srgbClr val="002060"/>
                </a:solidFill>
                <a:latin typeface="Californian FB" panose="0207040306080B030204" pitchFamily="18" charset="0"/>
                <a:cs typeface="Arial" panose="020B0604020202020204" pitchFamily="34" charset="0"/>
              </a:rPr>
              <a:t>The role of the U.S. Consulate General in Hyderabad</a:t>
            </a:r>
          </a:p>
          <a:p>
            <a:pPr marL="0" indent="0" algn="l">
              <a:buNone/>
            </a:pPr>
            <a:endParaRPr lang="en-US" sz="2000" dirty="0">
              <a:solidFill>
                <a:schemeClr val="tx1">
                  <a:lumMod val="85000"/>
                  <a:lumOff val="15000"/>
                </a:schemeClr>
              </a:solidFill>
              <a:latin typeface="Californian FB" panose="0207040306080B030204" pitchFamily="18" charset="0"/>
              <a:cs typeface="Arial" panose="020B0604020202020204" pitchFamily="34" charset="0"/>
            </a:endParaRPr>
          </a:p>
          <a:p>
            <a:pPr algn="l"/>
            <a:r>
              <a:rPr lang="en-US" sz="2000" i="1" dirty="0">
                <a:solidFill>
                  <a:srgbClr val="002060"/>
                </a:solidFill>
                <a:latin typeface="Californian FB" panose="0207040306080B030204" pitchFamily="18" charset="0"/>
                <a:cs typeface="Arial" panose="020B0604020202020204" pitchFamily="34" charset="0"/>
              </a:rPr>
              <a:t>Don’t forget to sign and date your application!</a:t>
            </a:r>
          </a:p>
          <a:p>
            <a:pPr algn="l"/>
            <a:r>
              <a:rPr lang="en-US" sz="2000" i="1" dirty="0">
                <a:solidFill>
                  <a:srgbClr val="002060"/>
                </a:solidFill>
                <a:latin typeface="Californian FB" panose="0207040306080B030204" pitchFamily="18" charset="0"/>
                <a:cs typeface="Arial" panose="020B0604020202020204" pitchFamily="34" charset="0"/>
              </a:rPr>
              <a:t>Don’t forget your Blue Dart demand draft!</a:t>
            </a:r>
          </a:p>
        </p:txBody>
      </p:sp>
      <p:sp>
        <p:nvSpPr>
          <p:cNvPr id="3" name="Title 1"/>
          <p:cNvSpPr txBox="1">
            <a:spLocks/>
          </p:cNvSpPr>
          <p:nvPr/>
        </p:nvSpPr>
        <p:spPr>
          <a:xfrm>
            <a:off x="457200" y="762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Introducing the Next Generation Passport</a:t>
            </a:r>
          </a:p>
        </p:txBody>
      </p:sp>
      <p:pic>
        <p:nvPicPr>
          <p:cNvPr id="4" name="Picture 3">
            <a:extLst>
              <a:ext uri="{FF2B5EF4-FFF2-40B4-BE49-F238E27FC236}">
                <a16:creationId xmlns:a16="http://schemas.microsoft.com/office/drawing/2014/main" id="{EC60A0AB-5FEE-1E17-3FBC-D5EDE1105682}"/>
              </a:ext>
            </a:extLst>
          </p:cNvPr>
          <p:cNvPicPr>
            <a:picLocks noChangeAspect="1"/>
          </p:cNvPicPr>
          <p:nvPr/>
        </p:nvPicPr>
        <p:blipFill>
          <a:blip r:embed="rId3"/>
          <a:stretch>
            <a:fillRect/>
          </a:stretch>
        </p:blipFill>
        <p:spPr>
          <a:xfrm>
            <a:off x="7086600" y="3217917"/>
            <a:ext cx="1678111" cy="1678111"/>
          </a:xfrm>
          <a:prstGeom prst="rect">
            <a:avLst/>
          </a:prstGeom>
        </p:spPr>
      </p:pic>
      <p:sp>
        <p:nvSpPr>
          <p:cNvPr id="5" name="TextBox 4">
            <a:extLst>
              <a:ext uri="{FF2B5EF4-FFF2-40B4-BE49-F238E27FC236}">
                <a16:creationId xmlns:a16="http://schemas.microsoft.com/office/drawing/2014/main" id="{769895CB-867F-BDB0-293A-72114EBC0446}"/>
              </a:ext>
            </a:extLst>
          </p:cNvPr>
          <p:cNvSpPr txBox="1"/>
          <p:nvPr/>
        </p:nvSpPr>
        <p:spPr>
          <a:xfrm>
            <a:off x="7010400" y="4876800"/>
            <a:ext cx="2390776" cy="646331"/>
          </a:xfrm>
          <a:prstGeom prst="rect">
            <a:avLst/>
          </a:prstGeom>
          <a:noFill/>
        </p:spPr>
        <p:txBody>
          <a:bodyPr wrap="square" rtlCol="0">
            <a:spAutoFit/>
          </a:bodyPr>
          <a:lstStyle/>
          <a:p>
            <a:r>
              <a:rPr lang="en-US" b="1" dirty="0">
                <a:solidFill>
                  <a:srgbClr val="FF0000"/>
                </a:solidFill>
              </a:rPr>
              <a:t>Why is there a QR</a:t>
            </a:r>
          </a:p>
          <a:p>
            <a:r>
              <a:rPr lang="en-US" b="1" dirty="0">
                <a:solidFill>
                  <a:srgbClr val="FF0000"/>
                </a:solidFill>
              </a:rPr>
              <a:t>code on the back?</a:t>
            </a:r>
          </a:p>
        </p:txBody>
      </p:sp>
    </p:spTree>
    <p:extLst>
      <p:ext uri="{BB962C8B-B14F-4D97-AF65-F5344CB8AC3E}">
        <p14:creationId xmlns:p14="http://schemas.microsoft.com/office/powerpoint/2010/main" val="387205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752600"/>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rgbClr val="002060"/>
                </a:solidFill>
                <a:latin typeface="Californian FB" panose="0207040306080B030204" pitchFamily="18" charset="0"/>
                <a:cs typeface="Arial" panose="020B0604020202020204" pitchFamily="34" charset="0"/>
              </a:rPr>
              <a:t>DO submit a photo taken within the past six months</a:t>
            </a:r>
          </a:p>
          <a:p>
            <a:r>
              <a:rPr lang="en-US" sz="2400" dirty="0">
                <a:solidFill>
                  <a:srgbClr val="002060"/>
                </a:solidFill>
                <a:latin typeface="Californian FB" panose="0207040306080B030204" pitchFamily="18" charset="0"/>
                <a:cs typeface="Arial" panose="020B0604020202020204" pitchFamily="34" charset="0"/>
              </a:rPr>
              <a:t>DO makes sure the photograph is 2” by 2” and that your head is centered</a:t>
            </a:r>
          </a:p>
          <a:p>
            <a:r>
              <a:rPr lang="en-US" sz="2400" dirty="0">
                <a:solidFill>
                  <a:srgbClr val="002060"/>
                </a:solidFill>
                <a:latin typeface="Californian FB" panose="0207040306080B030204" pitchFamily="18" charset="0"/>
                <a:cs typeface="Arial" panose="020B0604020202020204" pitchFamily="34" charset="0"/>
              </a:rPr>
              <a:t>DO ensure children are alone in the photograph and that the child’s eyes are open.</a:t>
            </a:r>
          </a:p>
          <a:p>
            <a:r>
              <a:rPr lang="en-US" sz="2400" dirty="0">
                <a:solidFill>
                  <a:srgbClr val="002060"/>
                </a:solidFill>
                <a:latin typeface="Californian FB" panose="0207040306080B030204" pitchFamily="18" charset="0"/>
                <a:cs typeface="Arial" panose="020B0604020202020204" pitchFamily="34" charset="0"/>
              </a:rPr>
              <a:t>DO have a plain white or off-white background</a:t>
            </a:r>
          </a:p>
          <a:p>
            <a:r>
              <a:rPr lang="en-US" sz="2400" dirty="0">
                <a:solidFill>
                  <a:srgbClr val="002060"/>
                </a:solidFill>
                <a:latin typeface="Californian FB" panose="0207040306080B030204" pitchFamily="18" charset="0"/>
                <a:cs typeface="Arial" panose="020B0604020202020204" pitchFamily="34" charset="0"/>
              </a:rPr>
              <a:t>DO face the camera head on and have a neutral expression</a:t>
            </a:r>
          </a:p>
          <a:p>
            <a:r>
              <a:rPr lang="en-US" sz="2400" dirty="0">
                <a:solidFill>
                  <a:srgbClr val="FF0000"/>
                </a:solidFill>
                <a:latin typeface="Californian FB" panose="0207040306080B030204" pitchFamily="18" charset="0"/>
                <a:cs typeface="Arial" panose="020B0604020202020204" pitchFamily="34" charset="0"/>
              </a:rPr>
              <a:t>DO NOT wear any head coverings that are not for a religious or medical purpose.</a:t>
            </a:r>
          </a:p>
          <a:p>
            <a:r>
              <a:rPr lang="en-US" sz="2400" dirty="0">
                <a:solidFill>
                  <a:srgbClr val="FF0000"/>
                </a:solidFill>
                <a:latin typeface="Californian FB" panose="0207040306080B030204" pitchFamily="18" charset="0"/>
                <a:cs typeface="Arial" panose="020B0604020202020204" pitchFamily="34" charset="0"/>
              </a:rPr>
              <a:t>DO NOT use social media filters</a:t>
            </a:r>
          </a:p>
          <a:p>
            <a:r>
              <a:rPr lang="en-US" sz="2400" dirty="0">
                <a:solidFill>
                  <a:srgbClr val="FF0000"/>
                </a:solidFill>
                <a:latin typeface="Californian FB" panose="0207040306080B030204" pitchFamily="18" charset="0"/>
                <a:cs typeface="Arial" panose="020B0604020202020204" pitchFamily="34" charset="0"/>
              </a:rPr>
              <a:t>DO NOT wear glasses of any kind</a:t>
            </a:r>
          </a:p>
          <a:p>
            <a:endParaRPr lang="en-US"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Title 1"/>
          <p:cNvSpPr txBox="1">
            <a:spLocks/>
          </p:cNvSpPr>
          <p:nvPr/>
        </p:nvSpPr>
        <p:spPr>
          <a:xfrm>
            <a:off x="450791" y="304800"/>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How Do I Look? </a:t>
            </a:r>
          </a:p>
          <a:p>
            <a:pPr algn="l"/>
            <a:r>
              <a:rPr lang="en-US" sz="3000" dirty="0">
                <a:solidFill>
                  <a:schemeClr val="bg1"/>
                </a:solidFill>
                <a:latin typeface="Californian FB" panose="0207040306080B030204" pitchFamily="18" charset="0"/>
                <a:cs typeface="Arial" panose="020B0604020202020204" pitchFamily="34" charset="0"/>
              </a:rPr>
              <a:t>Passport Photograph Dos and Don’ts</a:t>
            </a:r>
          </a:p>
          <a:p>
            <a:pPr algn="l"/>
            <a:endParaRPr lang="en-US" dirty="0">
              <a:solidFill>
                <a:schemeClr val="bg1"/>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endParaRPr>
          </a:p>
        </p:txBody>
      </p:sp>
    </p:spTree>
    <p:extLst>
      <p:ext uri="{BB962C8B-B14F-4D97-AF65-F5344CB8AC3E}">
        <p14:creationId xmlns:p14="http://schemas.microsoft.com/office/powerpoint/2010/main" val="232232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Photo Examples</a:t>
            </a:r>
          </a:p>
        </p:txBody>
      </p:sp>
      <p:pic>
        <p:nvPicPr>
          <p:cNvPr id="2" name="Picture 1">
            <a:extLst>
              <a:ext uri="{FF2B5EF4-FFF2-40B4-BE49-F238E27FC236}">
                <a16:creationId xmlns:a16="http://schemas.microsoft.com/office/drawing/2014/main" id="{84E104B4-CF34-453F-EB72-18622C8A17E3}"/>
              </a:ext>
            </a:extLst>
          </p:cNvPr>
          <p:cNvPicPr>
            <a:picLocks noChangeAspect="1"/>
          </p:cNvPicPr>
          <p:nvPr/>
        </p:nvPicPr>
        <p:blipFill>
          <a:blip r:embed="rId3"/>
          <a:stretch>
            <a:fillRect/>
          </a:stretch>
        </p:blipFill>
        <p:spPr>
          <a:xfrm>
            <a:off x="303463" y="1524000"/>
            <a:ext cx="1905000" cy="1905000"/>
          </a:xfrm>
          <a:prstGeom prst="rect">
            <a:avLst/>
          </a:prstGeom>
        </p:spPr>
      </p:pic>
      <p:pic>
        <p:nvPicPr>
          <p:cNvPr id="4" name="Picture 3">
            <a:extLst>
              <a:ext uri="{FF2B5EF4-FFF2-40B4-BE49-F238E27FC236}">
                <a16:creationId xmlns:a16="http://schemas.microsoft.com/office/drawing/2014/main" id="{AFA67A5B-7A7E-2381-97BB-2C14CA0E8EFE}"/>
              </a:ext>
            </a:extLst>
          </p:cNvPr>
          <p:cNvPicPr>
            <a:picLocks noChangeAspect="1"/>
          </p:cNvPicPr>
          <p:nvPr/>
        </p:nvPicPr>
        <p:blipFill>
          <a:blip r:embed="rId4"/>
          <a:stretch>
            <a:fillRect/>
          </a:stretch>
        </p:blipFill>
        <p:spPr>
          <a:xfrm>
            <a:off x="2474723" y="1581150"/>
            <a:ext cx="1905000" cy="1905000"/>
          </a:xfrm>
          <a:prstGeom prst="rect">
            <a:avLst/>
          </a:prstGeom>
        </p:spPr>
      </p:pic>
      <p:pic>
        <p:nvPicPr>
          <p:cNvPr id="15" name="Picture 14">
            <a:extLst>
              <a:ext uri="{FF2B5EF4-FFF2-40B4-BE49-F238E27FC236}">
                <a16:creationId xmlns:a16="http://schemas.microsoft.com/office/drawing/2014/main" id="{DF707832-220E-F931-0730-662BC084D492}"/>
              </a:ext>
            </a:extLst>
          </p:cNvPr>
          <p:cNvPicPr>
            <a:picLocks noChangeAspect="1"/>
          </p:cNvPicPr>
          <p:nvPr/>
        </p:nvPicPr>
        <p:blipFill>
          <a:blip r:embed="rId5"/>
          <a:stretch>
            <a:fillRect/>
          </a:stretch>
        </p:blipFill>
        <p:spPr>
          <a:xfrm>
            <a:off x="4718172" y="1597192"/>
            <a:ext cx="1905000" cy="1905000"/>
          </a:xfrm>
          <a:prstGeom prst="rect">
            <a:avLst/>
          </a:prstGeom>
        </p:spPr>
      </p:pic>
      <p:pic>
        <p:nvPicPr>
          <p:cNvPr id="16" name="Picture 15">
            <a:extLst>
              <a:ext uri="{FF2B5EF4-FFF2-40B4-BE49-F238E27FC236}">
                <a16:creationId xmlns:a16="http://schemas.microsoft.com/office/drawing/2014/main" id="{BBD8BD6B-04D8-C463-0497-6168AA5CCE47}"/>
              </a:ext>
            </a:extLst>
          </p:cNvPr>
          <p:cNvPicPr>
            <a:picLocks noChangeAspect="1"/>
          </p:cNvPicPr>
          <p:nvPr/>
        </p:nvPicPr>
        <p:blipFill>
          <a:blip r:embed="rId6"/>
          <a:stretch>
            <a:fillRect/>
          </a:stretch>
        </p:blipFill>
        <p:spPr>
          <a:xfrm>
            <a:off x="6820599" y="1597192"/>
            <a:ext cx="1905000" cy="1905000"/>
          </a:xfrm>
          <a:prstGeom prst="rect">
            <a:avLst/>
          </a:prstGeom>
        </p:spPr>
      </p:pic>
      <p:pic>
        <p:nvPicPr>
          <p:cNvPr id="17" name="Picture 16">
            <a:extLst>
              <a:ext uri="{FF2B5EF4-FFF2-40B4-BE49-F238E27FC236}">
                <a16:creationId xmlns:a16="http://schemas.microsoft.com/office/drawing/2014/main" id="{7895175F-47B3-28EC-7B19-4CBDDEF42ED9}"/>
              </a:ext>
            </a:extLst>
          </p:cNvPr>
          <p:cNvPicPr>
            <a:picLocks noChangeAspect="1"/>
          </p:cNvPicPr>
          <p:nvPr/>
        </p:nvPicPr>
        <p:blipFill>
          <a:blip r:embed="rId7"/>
          <a:stretch>
            <a:fillRect/>
          </a:stretch>
        </p:blipFill>
        <p:spPr>
          <a:xfrm>
            <a:off x="2612835" y="3784934"/>
            <a:ext cx="1628775" cy="2000250"/>
          </a:xfrm>
          <a:prstGeom prst="rect">
            <a:avLst/>
          </a:prstGeom>
        </p:spPr>
      </p:pic>
      <p:pic>
        <p:nvPicPr>
          <p:cNvPr id="18" name="Picture 17">
            <a:extLst>
              <a:ext uri="{FF2B5EF4-FFF2-40B4-BE49-F238E27FC236}">
                <a16:creationId xmlns:a16="http://schemas.microsoft.com/office/drawing/2014/main" id="{B0B35C1B-6B89-E31C-D3DD-603D8762F2BE}"/>
              </a:ext>
            </a:extLst>
          </p:cNvPr>
          <p:cNvPicPr>
            <a:picLocks noChangeAspect="1"/>
          </p:cNvPicPr>
          <p:nvPr/>
        </p:nvPicPr>
        <p:blipFill>
          <a:blip r:embed="rId8"/>
          <a:stretch>
            <a:fillRect/>
          </a:stretch>
        </p:blipFill>
        <p:spPr>
          <a:xfrm>
            <a:off x="279400" y="3832559"/>
            <a:ext cx="1905000" cy="1905000"/>
          </a:xfrm>
          <a:prstGeom prst="rect">
            <a:avLst/>
          </a:prstGeom>
        </p:spPr>
      </p:pic>
      <p:pic>
        <p:nvPicPr>
          <p:cNvPr id="1026" name="Picture 2" descr="You may not wear hats or head coverings, except for religious or medical purposes.">
            <a:extLst>
              <a:ext uri="{FF2B5EF4-FFF2-40B4-BE49-F238E27FC236}">
                <a16:creationId xmlns:a16="http://schemas.microsoft.com/office/drawing/2014/main" id="{EDDD0043-0A9A-4961-D17C-96A97D905B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8172" y="388018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E2C3D86-4114-F7EF-355C-ED4AB3662C3A}"/>
              </a:ext>
            </a:extLst>
          </p:cNvPr>
          <p:cNvPicPr>
            <a:picLocks noChangeAspect="1"/>
          </p:cNvPicPr>
          <p:nvPr/>
        </p:nvPicPr>
        <p:blipFill>
          <a:blip r:embed="rId10"/>
          <a:stretch>
            <a:fillRect/>
          </a:stretch>
        </p:blipFill>
        <p:spPr>
          <a:xfrm>
            <a:off x="6959600" y="3880184"/>
            <a:ext cx="1905000" cy="1905000"/>
          </a:xfrm>
          <a:prstGeom prst="rect">
            <a:avLst/>
          </a:prstGeom>
        </p:spPr>
      </p:pic>
      <p:sp>
        <p:nvSpPr>
          <p:cNvPr id="20" name="TextBox 19">
            <a:extLst>
              <a:ext uri="{FF2B5EF4-FFF2-40B4-BE49-F238E27FC236}">
                <a16:creationId xmlns:a16="http://schemas.microsoft.com/office/drawing/2014/main" id="{69D019F9-96E8-6BED-7096-CF24E1CB373A}"/>
              </a:ext>
            </a:extLst>
          </p:cNvPr>
          <p:cNvSpPr txBox="1"/>
          <p:nvPr/>
        </p:nvSpPr>
        <p:spPr>
          <a:xfrm>
            <a:off x="1676399" y="3502192"/>
            <a:ext cx="1628775" cy="369332"/>
          </a:xfrm>
          <a:prstGeom prst="rect">
            <a:avLst/>
          </a:prstGeom>
          <a:noFill/>
        </p:spPr>
        <p:txBody>
          <a:bodyPr wrap="square" rtlCol="0">
            <a:spAutoFit/>
          </a:bodyPr>
          <a:lstStyle/>
          <a:p>
            <a:r>
              <a:rPr lang="en-US" dirty="0">
                <a:latin typeface="Californian FB" panose="0207040306080B030204" pitchFamily="18" charset="0"/>
              </a:rPr>
              <a:t>Photo Quality</a:t>
            </a:r>
          </a:p>
        </p:txBody>
      </p:sp>
      <p:sp>
        <p:nvSpPr>
          <p:cNvPr id="21" name="AutoShape 4" descr="We prefer a neutral facial expression.">
            <a:extLst>
              <a:ext uri="{FF2B5EF4-FFF2-40B4-BE49-F238E27FC236}">
                <a16:creationId xmlns:a16="http://schemas.microsoft.com/office/drawing/2014/main" id="{AAA2B941-1BC8-08EC-E63B-F6242976144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B7B2C35E-0786-D829-AE61-CCAE6DF8A954}"/>
              </a:ext>
            </a:extLst>
          </p:cNvPr>
          <p:cNvSpPr txBox="1"/>
          <p:nvPr/>
        </p:nvSpPr>
        <p:spPr>
          <a:xfrm>
            <a:off x="6087981" y="3626336"/>
            <a:ext cx="4572000" cy="369332"/>
          </a:xfrm>
          <a:prstGeom prst="rect">
            <a:avLst/>
          </a:prstGeom>
          <a:noFill/>
        </p:spPr>
        <p:txBody>
          <a:bodyPr wrap="square">
            <a:spAutoFit/>
          </a:bodyPr>
          <a:lstStyle/>
          <a:p>
            <a:r>
              <a:rPr lang="en-US" dirty="0">
                <a:latin typeface="Californian FB" panose="0207040306080B030204" pitchFamily="18" charset="0"/>
              </a:rPr>
              <a:t>Head Position</a:t>
            </a:r>
          </a:p>
        </p:txBody>
      </p:sp>
      <p:sp>
        <p:nvSpPr>
          <p:cNvPr id="26" name="TextBox 25">
            <a:extLst>
              <a:ext uri="{FF2B5EF4-FFF2-40B4-BE49-F238E27FC236}">
                <a16:creationId xmlns:a16="http://schemas.microsoft.com/office/drawing/2014/main" id="{106A7D53-F91A-32F3-9EE5-F8D70833A96B}"/>
              </a:ext>
            </a:extLst>
          </p:cNvPr>
          <p:cNvSpPr txBox="1"/>
          <p:nvPr/>
        </p:nvSpPr>
        <p:spPr>
          <a:xfrm>
            <a:off x="1905000" y="5855276"/>
            <a:ext cx="5334000" cy="369332"/>
          </a:xfrm>
          <a:prstGeom prst="rect">
            <a:avLst/>
          </a:prstGeom>
          <a:noFill/>
        </p:spPr>
        <p:txBody>
          <a:bodyPr wrap="square">
            <a:spAutoFit/>
          </a:bodyPr>
          <a:lstStyle/>
          <a:p>
            <a:r>
              <a:rPr lang="en-US" dirty="0">
                <a:latin typeface="Californian FB" panose="0207040306080B030204" pitchFamily="18" charset="0"/>
              </a:rPr>
              <a:t>Size</a:t>
            </a:r>
          </a:p>
        </p:txBody>
      </p:sp>
      <p:sp>
        <p:nvSpPr>
          <p:cNvPr id="25" name="TextBox 24">
            <a:extLst>
              <a:ext uri="{FF2B5EF4-FFF2-40B4-BE49-F238E27FC236}">
                <a16:creationId xmlns:a16="http://schemas.microsoft.com/office/drawing/2014/main" id="{6EA40224-F5F1-9B48-05F5-C2A67BB0F80F}"/>
              </a:ext>
            </a:extLst>
          </p:cNvPr>
          <p:cNvSpPr txBox="1"/>
          <p:nvPr/>
        </p:nvSpPr>
        <p:spPr>
          <a:xfrm>
            <a:off x="6020499" y="5899302"/>
            <a:ext cx="1752600" cy="369332"/>
          </a:xfrm>
          <a:prstGeom prst="rect">
            <a:avLst/>
          </a:prstGeom>
          <a:noFill/>
        </p:spPr>
        <p:txBody>
          <a:bodyPr wrap="square" rtlCol="0">
            <a:spAutoFit/>
          </a:bodyPr>
          <a:lstStyle/>
          <a:p>
            <a:r>
              <a:rPr lang="en-US" dirty="0">
                <a:latin typeface="Californian FB" panose="0207040306080B030204" pitchFamily="18" charset="0"/>
              </a:rPr>
              <a:t>Head Coverings</a:t>
            </a:r>
          </a:p>
        </p:txBody>
      </p:sp>
    </p:spTree>
    <p:extLst>
      <p:ext uri="{BB962C8B-B14F-4D97-AF65-F5344CB8AC3E}">
        <p14:creationId xmlns:p14="http://schemas.microsoft.com/office/powerpoint/2010/main" val="387054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Photo Examples</a:t>
            </a:r>
          </a:p>
        </p:txBody>
      </p:sp>
      <p:pic>
        <p:nvPicPr>
          <p:cNvPr id="6" name="Picture 5">
            <a:extLst>
              <a:ext uri="{FF2B5EF4-FFF2-40B4-BE49-F238E27FC236}">
                <a16:creationId xmlns:a16="http://schemas.microsoft.com/office/drawing/2014/main" id="{63A0BB12-DFFF-B993-FE8B-C690B2F068E3}"/>
              </a:ext>
            </a:extLst>
          </p:cNvPr>
          <p:cNvPicPr>
            <a:picLocks noChangeAspect="1"/>
          </p:cNvPicPr>
          <p:nvPr/>
        </p:nvPicPr>
        <p:blipFill>
          <a:blip r:embed="rId3"/>
          <a:stretch>
            <a:fillRect/>
          </a:stretch>
        </p:blipFill>
        <p:spPr>
          <a:xfrm>
            <a:off x="473242" y="1479216"/>
            <a:ext cx="1905000" cy="1905000"/>
          </a:xfrm>
          <a:prstGeom prst="rect">
            <a:avLst/>
          </a:prstGeom>
        </p:spPr>
      </p:pic>
      <p:pic>
        <p:nvPicPr>
          <p:cNvPr id="7" name="Picture 6">
            <a:extLst>
              <a:ext uri="{FF2B5EF4-FFF2-40B4-BE49-F238E27FC236}">
                <a16:creationId xmlns:a16="http://schemas.microsoft.com/office/drawing/2014/main" id="{24ED83D9-7E47-8718-4831-C295FE41A254}"/>
              </a:ext>
            </a:extLst>
          </p:cNvPr>
          <p:cNvPicPr>
            <a:picLocks noChangeAspect="1"/>
          </p:cNvPicPr>
          <p:nvPr/>
        </p:nvPicPr>
        <p:blipFill>
          <a:blip r:embed="rId4"/>
          <a:stretch>
            <a:fillRect/>
          </a:stretch>
        </p:blipFill>
        <p:spPr>
          <a:xfrm>
            <a:off x="2487610" y="1451142"/>
            <a:ext cx="1905000" cy="1905000"/>
          </a:xfrm>
          <a:prstGeom prst="rect">
            <a:avLst/>
          </a:prstGeom>
        </p:spPr>
      </p:pic>
      <p:pic>
        <p:nvPicPr>
          <p:cNvPr id="8" name="Picture 7">
            <a:extLst>
              <a:ext uri="{FF2B5EF4-FFF2-40B4-BE49-F238E27FC236}">
                <a16:creationId xmlns:a16="http://schemas.microsoft.com/office/drawing/2014/main" id="{0DA2EE83-3F76-839F-8CF9-7CF34F6453FF}"/>
              </a:ext>
            </a:extLst>
          </p:cNvPr>
          <p:cNvPicPr>
            <a:picLocks noChangeAspect="1"/>
          </p:cNvPicPr>
          <p:nvPr/>
        </p:nvPicPr>
        <p:blipFill>
          <a:blip r:embed="rId5"/>
          <a:stretch>
            <a:fillRect/>
          </a:stretch>
        </p:blipFill>
        <p:spPr>
          <a:xfrm>
            <a:off x="4820236" y="1309432"/>
            <a:ext cx="2106865" cy="2106865"/>
          </a:xfrm>
          <a:prstGeom prst="rect">
            <a:avLst/>
          </a:prstGeom>
        </p:spPr>
      </p:pic>
      <p:pic>
        <p:nvPicPr>
          <p:cNvPr id="9" name="Picture 8">
            <a:extLst>
              <a:ext uri="{FF2B5EF4-FFF2-40B4-BE49-F238E27FC236}">
                <a16:creationId xmlns:a16="http://schemas.microsoft.com/office/drawing/2014/main" id="{B78F80BC-AE5F-5F49-1432-78B26BEFC3A3}"/>
              </a:ext>
            </a:extLst>
          </p:cNvPr>
          <p:cNvPicPr>
            <a:picLocks noChangeAspect="1"/>
          </p:cNvPicPr>
          <p:nvPr/>
        </p:nvPicPr>
        <p:blipFill>
          <a:blip r:embed="rId6"/>
          <a:stretch>
            <a:fillRect/>
          </a:stretch>
        </p:blipFill>
        <p:spPr>
          <a:xfrm>
            <a:off x="6866688" y="1393992"/>
            <a:ext cx="1905000" cy="2035008"/>
          </a:xfrm>
          <a:prstGeom prst="rect">
            <a:avLst/>
          </a:prstGeom>
        </p:spPr>
      </p:pic>
      <p:pic>
        <p:nvPicPr>
          <p:cNvPr id="10" name="Picture 9">
            <a:extLst>
              <a:ext uri="{FF2B5EF4-FFF2-40B4-BE49-F238E27FC236}">
                <a16:creationId xmlns:a16="http://schemas.microsoft.com/office/drawing/2014/main" id="{C9B99B11-36D6-2539-E04F-F21CE085E81F}"/>
              </a:ext>
            </a:extLst>
          </p:cNvPr>
          <p:cNvPicPr>
            <a:picLocks noChangeAspect="1"/>
          </p:cNvPicPr>
          <p:nvPr/>
        </p:nvPicPr>
        <p:blipFill>
          <a:blip r:embed="rId7"/>
          <a:stretch>
            <a:fillRect/>
          </a:stretch>
        </p:blipFill>
        <p:spPr>
          <a:xfrm>
            <a:off x="296779" y="3678642"/>
            <a:ext cx="2257925" cy="2257925"/>
          </a:xfrm>
          <a:prstGeom prst="rect">
            <a:avLst/>
          </a:prstGeom>
        </p:spPr>
      </p:pic>
      <p:pic>
        <p:nvPicPr>
          <p:cNvPr id="11" name="Picture 10">
            <a:extLst>
              <a:ext uri="{FF2B5EF4-FFF2-40B4-BE49-F238E27FC236}">
                <a16:creationId xmlns:a16="http://schemas.microsoft.com/office/drawing/2014/main" id="{0E6E7930-CF15-D055-3DE4-06E04EB28B4C}"/>
              </a:ext>
            </a:extLst>
          </p:cNvPr>
          <p:cNvPicPr>
            <a:picLocks noChangeAspect="1"/>
          </p:cNvPicPr>
          <p:nvPr/>
        </p:nvPicPr>
        <p:blipFill>
          <a:blip r:embed="rId8"/>
          <a:stretch>
            <a:fillRect/>
          </a:stretch>
        </p:blipFill>
        <p:spPr>
          <a:xfrm>
            <a:off x="2593368" y="3678642"/>
            <a:ext cx="2106865" cy="2257925"/>
          </a:xfrm>
          <a:prstGeom prst="rect">
            <a:avLst/>
          </a:prstGeom>
        </p:spPr>
      </p:pic>
      <p:pic>
        <p:nvPicPr>
          <p:cNvPr id="13" name="Picture 12">
            <a:extLst>
              <a:ext uri="{FF2B5EF4-FFF2-40B4-BE49-F238E27FC236}">
                <a16:creationId xmlns:a16="http://schemas.microsoft.com/office/drawing/2014/main" id="{A3177CFA-CE0E-EA8A-1BAB-A659A28D11AF}"/>
              </a:ext>
            </a:extLst>
          </p:cNvPr>
          <p:cNvPicPr>
            <a:picLocks noChangeAspect="1"/>
          </p:cNvPicPr>
          <p:nvPr/>
        </p:nvPicPr>
        <p:blipFill>
          <a:blip r:embed="rId9"/>
          <a:stretch>
            <a:fillRect/>
          </a:stretch>
        </p:blipFill>
        <p:spPr>
          <a:xfrm>
            <a:off x="4816225" y="3829702"/>
            <a:ext cx="2106865" cy="2106865"/>
          </a:xfrm>
          <a:prstGeom prst="rect">
            <a:avLst/>
          </a:prstGeom>
        </p:spPr>
      </p:pic>
      <p:pic>
        <p:nvPicPr>
          <p:cNvPr id="14" name="Picture 13">
            <a:extLst>
              <a:ext uri="{FF2B5EF4-FFF2-40B4-BE49-F238E27FC236}">
                <a16:creationId xmlns:a16="http://schemas.microsoft.com/office/drawing/2014/main" id="{ECA3F638-9812-B2F6-C977-F7AF31C82BF7}"/>
              </a:ext>
            </a:extLst>
          </p:cNvPr>
          <p:cNvPicPr>
            <a:picLocks noChangeAspect="1"/>
          </p:cNvPicPr>
          <p:nvPr/>
        </p:nvPicPr>
        <p:blipFill>
          <a:blip r:embed="rId10"/>
          <a:stretch>
            <a:fillRect/>
          </a:stretch>
        </p:blipFill>
        <p:spPr>
          <a:xfrm>
            <a:off x="6955849" y="3829702"/>
            <a:ext cx="2106865" cy="2106865"/>
          </a:xfrm>
          <a:prstGeom prst="rect">
            <a:avLst/>
          </a:prstGeom>
        </p:spPr>
      </p:pic>
      <p:sp>
        <p:nvSpPr>
          <p:cNvPr id="22" name="TextBox 21">
            <a:extLst>
              <a:ext uri="{FF2B5EF4-FFF2-40B4-BE49-F238E27FC236}">
                <a16:creationId xmlns:a16="http://schemas.microsoft.com/office/drawing/2014/main" id="{2C7E3DFD-82F2-D024-9554-98F330AD8F62}"/>
              </a:ext>
            </a:extLst>
          </p:cNvPr>
          <p:cNvSpPr txBox="1"/>
          <p:nvPr/>
        </p:nvSpPr>
        <p:spPr>
          <a:xfrm>
            <a:off x="1905000" y="3403418"/>
            <a:ext cx="4572000" cy="369332"/>
          </a:xfrm>
          <a:prstGeom prst="rect">
            <a:avLst/>
          </a:prstGeom>
          <a:noFill/>
        </p:spPr>
        <p:txBody>
          <a:bodyPr wrap="square">
            <a:spAutoFit/>
          </a:bodyPr>
          <a:lstStyle/>
          <a:p>
            <a:r>
              <a:rPr lang="en-US" dirty="0">
                <a:latin typeface="Californian FB" panose="0207040306080B030204" pitchFamily="18" charset="0"/>
              </a:rPr>
              <a:t>Background</a:t>
            </a:r>
          </a:p>
        </p:txBody>
      </p:sp>
      <p:sp>
        <p:nvSpPr>
          <p:cNvPr id="23" name="TextBox 22">
            <a:extLst>
              <a:ext uri="{FF2B5EF4-FFF2-40B4-BE49-F238E27FC236}">
                <a16:creationId xmlns:a16="http://schemas.microsoft.com/office/drawing/2014/main" id="{DE5C39F3-A684-96A0-2B4C-DA89A44E5FA7}"/>
              </a:ext>
            </a:extLst>
          </p:cNvPr>
          <p:cNvSpPr txBox="1"/>
          <p:nvPr/>
        </p:nvSpPr>
        <p:spPr>
          <a:xfrm>
            <a:off x="6400800" y="3444685"/>
            <a:ext cx="4572000" cy="369332"/>
          </a:xfrm>
          <a:prstGeom prst="rect">
            <a:avLst/>
          </a:prstGeom>
          <a:noFill/>
        </p:spPr>
        <p:txBody>
          <a:bodyPr wrap="square">
            <a:spAutoFit/>
          </a:bodyPr>
          <a:lstStyle/>
          <a:p>
            <a:r>
              <a:rPr lang="en-US" dirty="0">
                <a:latin typeface="Californian FB" panose="0207040306080B030204" pitchFamily="18" charset="0"/>
              </a:rPr>
              <a:t>Children</a:t>
            </a:r>
          </a:p>
        </p:txBody>
      </p:sp>
      <p:sp>
        <p:nvSpPr>
          <p:cNvPr id="24" name="TextBox 23">
            <a:extLst>
              <a:ext uri="{FF2B5EF4-FFF2-40B4-BE49-F238E27FC236}">
                <a16:creationId xmlns:a16="http://schemas.microsoft.com/office/drawing/2014/main" id="{0FA73A41-9B9F-0D4D-17E4-B5DF493A1437}"/>
              </a:ext>
            </a:extLst>
          </p:cNvPr>
          <p:cNvSpPr txBox="1"/>
          <p:nvPr/>
        </p:nvSpPr>
        <p:spPr>
          <a:xfrm>
            <a:off x="1905000" y="5995381"/>
            <a:ext cx="4572000" cy="369332"/>
          </a:xfrm>
          <a:prstGeom prst="rect">
            <a:avLst/>
          </a:prstGeom>
          <a:noFill/>
        </p:spPr>
        <p:txBody>
          <a:bodyPr wrap="square">
            <a:spAutoFit/>
          </a:bodyPr>
          <a:lstStyle/>
          <a:p>
            <a:r>
              <a:rPr lang="en-US" dirty="0">
                <a:latin typeface="Californian FB" panose="0207040306080B030204" pitchFamily="18" charset="0"/>
              </a:rPr>
              <a:t>Head Angle</a:t>
            </a:r>
          </a:p>
        </p:txBody>
      </p:sp>
      <p:sp>
        <p:nvSpPr>
          <p:cNvPr id="26" name="TextBox 25">
            <a:extLst>
              <a:ext uri="{FF2B5EF4-FFF2-40B4-BE49-F238E27FC236}">
                <a16:creationId xmlns:a16="http://schemas.microsoft.com/office/drawing/2014/main" id="{EB383EDA-74D7-D0BA-E0D0-255656C723A3}"/>
              </a:ext>
            </a:extLst>
          </p:cNvPr>
          <p:cNvSpPr txBox="1"/>
          <p:nvPr/>
        </p:nvSpPr>
        <p:spPr>
          <a:xfrm>
            <a:off x="6356526" y="5977811"/>
            <a:ext cx="5412376" cy="369332"/>
          </a:xfrm>
          <a:prstGeom prst="rect">
            <a:avLst/>
          </a:prstGeom>
          <a:noFill/>
        </p:spPr>
        <p:txBody>
          <a:bodyPr wrap="square">
            <a:spAutoFit/>
          </a:bodyPr>
          <a:lstStyle/>
          <a:p>
            <a:r>
              <a:rPr lang="en-US" dirty="0">
                <a:latin typeface="Californian FB" panose="0207040306080B030204" pitchFamily="18" charset="0"/>
              </a:rPr>
              <a:t>Expression</a:t>
            </a:r>
          </a:p>
        </p:txBody>
      </p:sp>
    </p:spTree>
    <p:extLst>
      <p:ext uri="{BB962C8B-B14F-4D97-AF65-F5344CB8AC3E}">
        <p14:creationId xmlns:p14="http://schemas.microsoft.com/office/powerpoint/2010/main" val="241040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3124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solidFill>
                  <a:srgbClr val="002060"/>
                </a:solidFill>
                <a:latin typeface="Californian FB" panose="0207040306080B030204" pitchFamily="18" charset="0"/>
                <a:cs typeface="Arial" panose="020B0604020202020204" pitchFamily="34" charset="0"/>
              </a:rPr>
              <a:t>Did you know:</a:t>
            </a:r>
          </a:p>
          <a:p>
            <a:pPr lvl="1"/>
            <a:r>
              <a:rPr lang="en-US" sz="1800" dirty="0">
                <a:solidFill>
                  <a:srgbClr val="002060"/>
                </a:solidFill>
                <a:latin typeface="Californian FB" panose="0207040306080B030204" pitchFamily="18" charset="0"/>
                <a:cs typeface="Arial" panose="020B0604020202020204" pitchFamily="34" charset="0"/>
              </a:rPr>
              <a:t>You can mail your ballot using US postage directly from the drop box at the Embassy!</a:t>
            </a:r>
          </a:p>
          <a:p>
            <a:pPr lvl="1"/>
            <a:r>
              <a:rPr lang="en-US" sz="1800" dirty="0">
                <a:solidFill>
                  <a:srgbClr val="002060"/>
                </a:solidFill>
                <a:latin typeface="Californian FB" panose="0207040306080B030204" pitchFamily="18" charset="0"/>
                <a:cs typeface="Arial" panose="020B0604020202020204" pitchFamily="34" charset="0"/>
              </a:rPr>
              <a:t>You can mail your ballot to the Embassy and we will mail it to the United States (please allow four weeks).</a:t>
            </a:r>
          </a:p>
          <a:p>
            <a:pPr lvl="1"/>
            <a:r>
              <a:rPr lang="en-US" sz="1800" dirty="0">
                <a:solidFill>
                  <a:srgbClr val="002060"/>
                </a:solidFill>
                <a:latin typeface="Californian FB" panose="0207040306080B030204" pitchFamily="18" charset="0"/>
                <a:cs typeface="Arial" panose="020B0604020202020204" pitchFamily="34" charset="0"/>
              </a:rPr>
              <a:t>Even if you have never resided in the United States you may still be eligible to vote.</a:t>
            </a:r>
          </a:p>
          <a:p>
            <a:r>
              <a:rPr lang="en-US" sz="1800" b="1" dirty="0">
                <a:solidFill>
                  <a:srgbClr val="002060"/>
                </a:solidFill>
                <a:latin typeface="Californian FB" panose="0207040306080B030204" pitchFamily="18" charset="0"/>
                <a:cs typeface="Arial" panose="020B0604020202020204" pitchFamily="34" charset="0"/>
              </a:rPr>
              <a:t>Other questions can be answered online at FVAP.gov where you can also request your absentee ballot with the Federal Post Card Application (FPCA)</a:t>
            </a:r>
          </a:p>
        </p:txBody>
      </p:sp>
      <p:sp>
        <p:nvSpPr>
          <p:cNvPr id="3"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Time to VOTE</a:t>
            </a:r>
          </a:p>
        </p:txBody>
      </p:sp>
      <p:pic>
        <p:nvPicPr>
          <p:cNvPr id="11" name="Picture 10">
            <a:extLst>
              <a:ext uri="{FF2B5EF4-FFF2-40B4-BE49-F238E27FC236}">
                <a16:creationId xmlns:a16="http://schemas.microsoft.com/office/drawing/2014/main" id="{A4D83476-F9F4-6A4A-E4E7-85069B9E742F}"/>
              </a:ext>
            </a:extLst>
          </p:cNvPr>
          <p:cNvPicPr>
            <a:picLocks noChangeAspect="1"/>
          </p:cNvPicPr>
          <p:nvPr/>
        </p:nvPicPr>
        <p:blipFill>
          <a:blip r:embed="rId3"/>
          <a:stretch>
            <a:fillRect/>
          </a:stretch>
        </p:blipFill>
        <p:spPr>
          <a:xfrm>
            <a:off x="1676400" y="1371600"/>
            <a:ext cx="5943600" cy="15631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3936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When Do States Mail Ballots?</a:t>
            </a:r>
          </a:p>
        </p:txBody>
      </p:sp>
      <p:sp>
        <p:nvSpPr>
          <p:cNvPr id="5" name="TextBox 4">
            <a:extLst>
              <a:ext uri="{FF2B5EF4-FFF2-40B4-BE49-F238E27FC236}">
                <a16:creationId xmlns:a16="http://schemas.microsoft.com/office/drawing/2014/main" id="{70F9A9E3-2A4E-B596-6931-B2A65793BE28}"/>
              </a:ext>
            </a:extLst>
          </p:cNvPr>
          <p:cNvSpPr txBox="1"/>
          <p:nvPr/>
        </p:nvSpPr>
        <p:spPr>
          <a:xfrm>
            <a:off x="698498" y="1443841"/>
            <a:ext cx="1676400" cy="3970318"/>
          </a:xfrm>
          <a:prstGeom prst="rect">
            <a:avLst/>
          </a:prstGeom>
          <a:noFill/>
        </p:spPr>
        <p:txBody>
          <a:bodyPr wrap="square" rtlCol="0">
            <a:spAutoFit/>
          </a:bodyPr>
          <a:lstStyle/>
          <a:p>
            <a:r>
              <a:rPr lang="en-US" b="1" dirty="0">
                <a:solidFill>
                  <a:srgbClr val="C00000"/>
                </a:solidFill>
                <a:latin typeface="Californian FB" panose="0207040306080B030204" pitchFamily="18" charset="0"/>
              </a:rPr>
              <a:t>&gt; 45 Days Before the Election</a:t>
            </a:r>
          </a:p>
          <a:p>
            <a:endParaRPr lang="en-US" b="1" dirty="0">
              <a:latin typeface="Californian FB" panose="0207040306080B030204" pitchFamily="18" charset="0"/>
            </a:endParaRPr>
          </a:p>
          <a:p>
            <a:r>
              <a:rPr lang="en-US" b="1" dirty="0">
                <a:solidFill>
                  <a:srgbClr val="002060"/>
                </a:solidFill>
                <a:latin typeface="Californian FB" panose="0207040306080B030204" pitchFamily="18" charset="0"/>
              </a:rPr>
              <a:t>Arkansas</a:t>
            </a:r>
          </a:p>
          <a:p>
            <a:r>
              <a:rPr lang="en-US" b="1" dirty="0">
                <a:solidFill>
                  <a:srgbClr val="002060"/>
                </a:solidFill>
                <a:latin typeface="Californian FB" panose="0207040306080B030204" pitchFamily="18" charset="0"/>
              </a:rPr>
              <a:t>Delaware</a:t>
            </a:r>
          </a:p>
          <a:p>
            <a:r>
              <a:rPr lang="en-US" b="1" dirty="0">
                <a:solidFill>
                  <a:srgbClr val="002060"/>
                </a:solidFill>
                <a:latin typeface="Californian FB" panose="0207040306080B030204" pitchFamily="18" charset="0"/>
              </a:rPr>
              <a:t>Kentucky</a:t>
            </a:r>
          </a:p>
          <a:p>
            <a:r>
              <a:rPr lang="en-US" b="1" dirty="0">
                <a:solidFill>
                  <a:srgbClr val="002060"/>
                </a:solidFill>
                <a:latin typeface="Californian FB" panose="0207040306080B030204" pitchFamily="18" charset="0"/>
              </a:rPr>
              <a:t>Minnesota</a:t>
            </a:r>
          </a:p>
          <a:p>
            <a:r>
              <a:rPr lang="en-US" b="1" dirty="0">
                <a:solidFill>
                  <a:srgbClr val="002060"/>
                </a:solidFill>
                <a:latin typeface="Californian FB" panose="0207040306080B030204" pitchFamily="18" charset="0"/>
              </a:rPr>
              <a:t>North Carolina</a:t>
            </a:r>
          </a:p>
          <a:p>
            <a:r>
              <a:rPr lang="en-US" b="1" dirty="0">
                <a:solidFill>
                  <a:srgbClr val="002060"/>
                </a:solidFill>
                <a:latin typeface="Californian FB" panose="0207040306080B030204" pitchFamily="18" charset="0"/>
              </a:rPr>
              <a:t>Pennsylvania</a:t>
            </a:r>
          </a:p>
          <a:p>
            <a:r>
              <a:rPr lang="en-US" b="1" dirty="0">
                <a:solidFill>
                  <a:srgbClr val="002060"/>
                </a:solidFill>
                <a:latin typeface="Californian FB" panose="0207040306080B030204" pitchFamily="18" charset="0"/>
              </a:rPr>
              <a:t>South Dakota</a:t>
            </a:r>
          </a:p>
          <a:p>
            <a:r>
              <a:rPr lang="en-US" b="1" dirty="0">
                <a:solidFill>
                  <a:srgbClr val="002060"/>
                </a:solidFill>
                <a:latin typeface="Californian FB" panose="0207040306080B030204" pitchFamily="18" charset="0"/>
              </a:rPr>
              <a:t>Tennessee</a:t>
            </a:r>
          </a:p>
          <a:p>
            <a:r>
              <a:rPr lang="en-US" b="1" dirty="0">
                <a:solidFill>
                  <a:srgbClr val="002060"/>
                </a:solidFill>
                <a:latin typeface="Californian FB" panose="0207040306080B030204" pitchFamily="18" charset="0"/>
              </a:rPr>
              <a:t>West Virginia</a:t>
            </a:r>
          </a:p>
          <a:p>
            <a:r>
              <a:rPr lang="en-US" b="1" dirty="0">
                <a:solidFill>
                  <a:srgbClr val="002060"/>
                </a:solidFill>
                <a:latin typeface="Californian FB" panose="0207040306080B030204" pitchFamily="18" charset="0"/>
              </a:rPr>
              <a:t>Wisconsin</a:t>
            </a:r>
          </a:p>
        </p:txBody>
      </p:sp>
      <p:sp>
        <p:nvSpPr>
          <p:cNvPr id="10" name="TextBox 9">
            <a:extLst>
              <a:ext uri="{FF2B5EF4-FFF2-40B4-BE49-F238E27FC236}">
                <a16:creationId xmlns:a16="http://schemas.microsoft.com/office/drawing/2014/main" id="{6771DDF7-5A10-2803-1322-BB51F89A8FA8}"/>
              </a:ext>
            </a:extLst>
          </p:cNvPr>
          <p:cNvSpPr txBox="1"/>
          <p:nvPr/>
        </p:nvSpPr>
        <p:spPr>
          <a:xfrm>
            <a:off x="2667000" y="1443840"/>
            <a:ext cx="1524000" cy="4524315"/>
          </a:xfrm>
          <a:prstGeom prst="rect">
            <a:avLst/>
          </a:prstGeom>
          <a:noFill/>
        </p:spPr>
        <p:txBody>
          <a:bodyPr wrap="square">
            <a:spAutoFit/>
          </a:bodyPr>
          <a:lstStyle/>
          <a:p>
            <a:r>
              <a:rPr lang="en-US" b="1" dirty="0">
                <a:solidFill>
                  <a:srgbClr val="C00000"/>
                </a:solidFill>
                <a:latin typeface="Californian FB" panose="0207040306080B030204" pitchFamily="18" charset="0"/>
              </a:rPr>
              <a:t>45 Days Before the Election</a:t>
            </a:r>
          </a:p>
          <a:p>
            <a:endParaRPr lang="en-US" b="1" dirty="0">
              <a:latin typeface="Californian FB" panose="0207040306080B030204" pitchFamily="18" charset="0"/>
            </a:endParaRPr>
          </a:p>
          <a:p>
            <a:r>
              <a:rPr lang="en-US" b="1" dirty="0">
                <a:solidFill>
                  <a:srgbClr val="002060"/>
                </a:solidFill>
                <a:latin typeface="Californian FB" panose="0207040306080B030204" pitchFamily="18" charset="0"/>
              </a:rPr>
              <a:t>Alabama</a:t>
            </a:r>
          </a:p>
          <a:p>
            <a:r>
              <a:rPr lang="en-US" b="1" dirty="0">
                <a:solidFill>
                  <a:srgbClr val="002060"/>
                </a:solidFill>
                <a:latin typeface="Californian FB" panose="0207040306080B030204" pitchFamily="18" charset="0"/>
              </a:rPr>
              <a:t>Idaho</a:t>
            </a:r>
          </a:p>
          <a:p>
            <a:r>
              <a:rPr lang="en-US" b="1" dirty="0">
                <a:solidFill>
                  <a:srgbClr val="002060"/>
                </a:solidFill>
                <a:latin typeface="Californian FB" panose="0207040306080B030204" pitchFamily="18" charset="0"/>
              </a:rPr>
              <a:t>Indiana</a:t>
            </a:r>
          </a:p>
          <a:p>
            <a:r>
              <a:rPr lang="en-US" b="1" dirty="0">
                <a:solidFill>
                  <a:srgbClr val="002060"/>
                </a:solidFill>
                <a:latin typeface="Californian FB" panose="0207040306080B030204" pitchFamily="18" charset="0"/>
              </a:rPr>
              <a:t>Louisiana</a:t>
            </a:r>
          </a:p>
          <a:p>
            <a:r>
              <a:rPr lang="en-US" b="1" dirty="0">
                <a:solidFill>
                  <a:srgbClr val="002060"/>
                </a:solidFill>
                <a:latin typeface="Californian FB" panose="0207040306080B030204" pitchFamily="18" charset="0"/>
              </a:rPr>
              <a:t>Michigan</a:t>
            </a:r>
          </a:p>
          <a:p>
            <a:r>
              <a:rPr lang="en-US" b="1" dirty="0">
                <a:solidFill>
                  <a:srgbClr val="002060"/>
                </a:solidFill>
                <a:latin typeface="Californian FB" panose="0207040306080B030204" pitchFamily="18" charset="0"/>
              </a:rPr>
              <a:t>New Jersey</a:t>
            </a:r>
          </a:p>
          <a:p>
            <a:r>
              <a:rPr lang="en-US" b="1" dirty="0">
                <a:solidFill>
                  <a:srgbClr val="002060"/>
                </a:solidFill>
                <a:latin typeface="Californian FB" panose="0207040306080B030204" pitchFamily="18" charset="0"/>
              </a:rPr>
              <a:t>Oklahoma</a:t>
            </a:r>
          </a:p>
          <a:p>
            <a:r>
              <a:rPr lang="en-US" b="1" dirty="0">
                <a:solidFill>
                  <a:srgbClr val="002060"/>
                </a:solidFill>
                <a:latin typeface="Californian FB" panose="0207040306080B030204" pitchFamily="18" charset="0"/>
              </a:rPr>
              <a:t>Rhode Island</a:t>
            </a:r>
          </a:p>
          <a:p>
            <a:r>
              <a:rPr lang="en-US" b="1" dirty="0">
                <a:solidFill>
                  <a:srgbClr val="002060"/>
                </a:solidFill>
                <a:latin typeface="Californian FB" panose="0207040306080B030204" pitchFamily="18" charset="0"/>
              </a:rPr>
              <a:t>Texas</a:t>
            </a:r>
          </a:p>
          <a:p>
            <a:r>
              <a:rPr lang="en-US" b="1" dirty="0">
                <a:solidFill>
                  <a:srgbClr val="002060"/>
                </a:solidFill>
                <a:latin typeface="Californian FB" panose="0207040306080B030204" pitchFamily="18" charset="0"/>
              </a:rPr>
              <a:t>Virginia</a:t>
            </a:r>
          </a:p>
          <a:p>
            <a:r>
              <a:rPr lang="en-US" b="1" dirty="0">
                <a:solidFill>
                  <a:srgbClr val="002060"/>
                </a:solidFill>
                <a:latin typeface="Californian FB" panose="0207040306080B030204" pitchFamily="18" charset="0"/>
              </a:rPr>
              <a:t>Wyoming</a:t>
            </a:r>
          </a:p>
          <a:p>
            <a:endParaRPr lang="en-US" b="1" dirty="0">
              <a:latin typeface="Californian FB" panose="0207040306080B030204" pitchFamily="18" charset="0"/>
            </a:endParaRPr>
          </a:p>
        </p:txBody>
      </p:sp>
      <p:sp>
        <p:nvSpPr>
          <p:cNvPr id="12" name="TextBox 11">
            <a:extLst>
              <a:ext uri="{FF2B5EF4-FFF2-40B4-BE49-F238E27FC236}">
                <a16:creationId xmlns:a16="http://schemas.microsoft.com/office/drawing/2014/main" id="{4AF21B87-EA96-2C30-A22C-050C00EA2E8D}"/>
              </a:ext>
            </a:extLst>
          </p:cNvPr>
          <p:cNvSpPr txBox="1"/>
          <p:nvPr/>
        </p:nvSpPr>
        <p:spPr>
          <a:xfrm>
            <a:off x="4572000" y="1427180"/>
            <a:ext cx="1752598" cy="5632311"/>
          </a:xfrm>
          <a:prstGeom prst="rect">
            <a:avLst/>
          </a:prstGeom>
          <a:noFill/>
        </p:spPr>
        <p:txBody>
          <a:bodyPr wrap="square">
            <a:spAutoFit/>
          </a:bodyPr>
          <a:lstStyle/>
          <a:p>
            <a:r>
              <a:rPr lang="en-US" b="1" dirty="0">
                <a:solidFill>
                  <a:srgbClr val="C00000"/>
                </a:solidFill>
                <a:latin typeface="Californian FB" panose="0207040306080B030204" pitchFamily="18" charset="0"/>
              </a:rPr>
              <a:t>30-45 Days Before the Election</a:t>
            </a:r>
          </a:p>
          <a:p>
            <a:endParaRPr lang="en-US" b="1" dirty="0">
              <a:latin typeface="Californian FB" panose="0207040306080B030204" pitchFamily="18" charset="0"/>
            </a:endParaRPr>
          </a:p>
          <a:p>
            <a:r>
              <a:rPr lang="en-US" b="1" dirty="0">
                <a:solidFill>
                  <a:srgbClr val="002060"/>
                </a:solidFill>
                <a:latin typeface="Californian FB" panose="0207040306080B030204" pitchFamily="18" charset="0"/>
              </a:rPr>
              <a:t>Connecticut</a:t>
            </a:r>
          </a:p>
          <a:p>
            <a:r>
              <a:rPr lang="en-US" b="1" dirty="0">
                <a:solidFill>
                  <a:srgbClr val="002060"/>
                </a:solidFill>
                <a:latin typeface="Californian FB" panose="0207040306080B030204" pitchFamily="18" charset="0"/>
              </a:rPr>
              <a:t>Florida</a:t>
            </a:r>
          </a:p>
          <a:p>
            <a:r>
              <a:rPr lang="en-US" b="1" dirty="0">
                <a:solidFill>
                  <a:srgbClr val="002060"/>
                </a:solidFill>
                <a:latin typeface="Californian FB" panose="0207040306080B030204" pitchFamily="18" charset="0"/>
              </a:rPr>
              <a:t>Illinois</a:t>
            </a:r>
          </a:p>
          <a:p>
            <a:r>
              <a:rPr lang="en-US" b="1" dirty="0">
                <a:solidFill>
                  <a:srgbClr val="002060"/>
                </a:solidFill>
                <a:latin typeface="Californian FB" panose="0207040306080B030204" pitchFamily="18" charset="0"/>
              </a:rPr>
              <a:t>Maine</a:t>
            </a:r>
          </a:p>
          <a:p>
            <a:r>
              <a:rPr lang="en-US" b="1" dirty="0">
                <a:solidFill>
                  <a:srgbClr val="002060"/>
                </a:solidFill>
                <a:latin typeface="Californian FB" panose="0207040306080B030204" pitchFamily="18" charset="0"/>
              </a:rPr>
              <a:t>Maryland</a:t>
            </a:r>
          </a:p>
          <a:p>
            <a:r>
              <a:rPr lang="en-US" b="1" dirty="0">
                <a:solidFill>
                  <a:srgbClr val="002060"/>
                </a:solidFill>
                <a:latin typeface="Californian FB" panose="0207040306080B030204" pitchFamily="18" charset="0"/>
              </a:rPr>
              <a:t>Massachusetts</a:t>
            </a:r>
          </a:p>
          <a:p>
            <a:r>
              <a:rPr lang="en-US" b="1" dirty="0">
                <a:solidFill>
                  <a:srgbClr val="002060"/>
                </a:solidFill>
                <a:latin typeface="Californian FB" panose="0207040306080B030204" pitchFamily="18" charset="0"/>
              </a:rPr>
              <a:t>Mississippi</a:t>
            </a:r>
          </a:p>
          <a:p>
            <a:r>
              <a:rPr lang="en-US" b="1" dirty="0">
                <a:solidFill>
                  <a:srgbClr val="002060"/>
                </a:solidFill>
                <a:latin typeface="Californian FB" panose="0207040306080B030204" pitchFamily="18" charset="0"/>
              </a:rPr>
              <a:t>Missouri</a:t>
            </a:r>
          </a:p>
          <a:p>
            <a:r>
              <a:rPr lang="en-US" b="1" dirty="0">
                <a:solidFill>
                  <a:srgbClr val="002060"/>
                </a:solidFill>
                <a:latin typeface="Californian FB" panose="0207040306080B030204" pitchFamily="18" charset="0"/>
              </a:rPr>
              <a:t>Nebraska</a:t>
            </a:r>
          </a:p>
          <a:p>
            <a:r>
              <a:rPr lang="en-US" b="1" dirty="0">
                <a:solidFill>
                  <a:srgbClr val="002060"/>
                </a:solidFill>
                <a:latin typeface="Californian FB" panose="0207040306080B030204" pitchFamily="18" charset="0"/>
              </a:rPr>
              <a:t>New Hampshire</a:t>
            </a:r>
          </a:p>
          <a:p>
            <a:r>
              <a:rPr lang="en-US" b="1" dirty="0">
                <a:solidFill>
                  <a:srgbClr val="002060"/>
                </a:solidFill>
                <a:latin typeface="Californian FB" panose="0207040306080B030204" pitchFamily="18" charset="0"/>
              </a:rPr>
              <a:t>New York</a:t>
            </a:r>
          </a:p>
          <a:p>
            <a:r>
              <a:rPr lang="en-US" b="1" dirty="0">
                <a:solidFill>
                  <a:srgbClr val="002060"/>
                </a:solidFill>
                <a:latin typeface="Californian FB" panose="0207040306080B030204" pitchFamily="18" charset="0"/>
              </a:rPr>
              <a:t>North Dakota</a:t>
            </a:r>
          </a:p>
          <a:p>
            <a:r>
              <a:rPr lang="en-US" b="1" dirty="0">
                <a:solidFill>
                  <a:srgbClr val="002060"/>
                </a:solidFill>
                <a:latin typeface="Californian FB" panose="0207040306080B030204" pitchFamily="18" charset="0"/>
              </a:rPr>
              <a:t>South Carolina</a:t>
            </a:r>
          </a:p>
          <a:p>
            <a:r>
              <a:rPr lang="en-US" b="1" dirty="0">
                <a:solidFill>
                  <a:srgbClr val="002060"/>
                </a:solidFill>
                <a:latin typeface="Californian FB" panose="0207040306080B030204" pitchFamily="18" charset="0"/>
              </a:rPr>
              <a:t>Vermont</a:t>
            </a:r>
          </a:p>
          <a:p>
            <a:endParaRPr lang="en-US" b="1" dirty="0">
              <a:latin typeface="Californian FB" panose="0207040306080B030204" pitchFamily="18" charset="0"/>
            </a:endParaRPr>
          </a:p>
        </p:txBody>
      </p:sp>
      <p:sp>
        <p:nvSpPr>
          <p:cNvPr id="13" name="TextBox 12">
            <a:extLst>
              <a:ext uri="{FF2B5EF4-FFF2-40B4-BE49-F238E27FC236}">
                <a16:creationId xmlns:a16="http://schemas.microsoft.com/office/drawing/2014/main" id="{459022BD-75AD-F8AB-9275-A757F58C254C}"/>
              </a:ext>
            </a:extLst>
          </p:cNvPr>
          <p:cNvSpPr txBox="1"/>
          <p:nvPr/>
        </p:nvSpPr>
        <p:spPr>
          <a:xfrm>
            <a:off x="6553200" y="1443840"/>
            <a:ext cx="1524000" cy="5355312"/>
          </a:xfrm>
          <a:prstGeom prst="rect">
            <a:avLst/>
          </a:prstGeom>
          <a:noFill/>
        </p:spPr>
        <p:txBody>
          <a:bodyPr wrap="square">
            <a:spAutoFit/>
          </a:bodyPr>
          <a:lstStyle/>
          <a:p>
            <a:r>
              <a:rPr lang="en-US" b="1" dirty="0">
                <a:solidFill>
                  <a:srgbClr val="C00000"/>
                </a:solidFill>
                <a:latin typeface="Californian FB" panose="0207040306080B030204" pitchFamily="18" charset="0"/>
              </a:rPr>
              <a:t>&lt; 30 Days Before the Election</a:t>
            </a:r>
          </a:p>
          <a:p>
            <a:endParaRPr lang="en-US" b="1" dirty="0">
              <a:latin typeface="Californian FB" panose="0207040306080B030204" pitchFamily="18" charset="0"/>
            </a:endParaRPr>
          </a:p>
          <a:p>
            <a:r>
              <a:rPr lang="en-US" b="1" dirty="0">
                <a:solidFill>
                  <a:srgbClr val="002060"/>
                </a:solidFill>
                <a:latin typeface="Californian FB" panose="0207040306080B030204" pitchFamily="18" charset="0"/>
              </a:rPr>
              <a:t>Alaska</a:t>
            </a:r>
          </a:p>
          <a:p>
            <a:r>
              <a:rPr lang="en-US" b="1" dirty="0">
                <a:solidFill>
                  <a:srgbClr val="002060"/>
                </a:solidFill>
                <a:latin typeface="Californian FB" panose="0207040306080B030204" pitchFamily="18" charset="0"/>
              </a:rPr>
              <a:t>Arizona</a:t>
            </a:r>
          </a:p>
          <a:p>
            <a:r>
              <a:rPr lang="en-US" b="1" dirty="0">
                <a:solidFill>
                  <a:srgbClr val="002060"/>
                </a:solidFill>
                <a:latin typeface="Californian FB" panose="0207040306080B030204" pitchFamily="18" charset="0"/>
              </a:rPr>
              <a:t>California</a:t>
            </a:r>
          </a:p>
          <a:p>
            <a:r>
              <a:rPr lang="en-US" b="1" dirty="0">
                <a:solidFill>
                  <a:srgbClr val="002060"/>
                </a:solidFill>
                <a:latin typeface="Californian FB" panose="0207040306080B030204" pitchFamily="18" charset="0"/>
              </a:rPr>
              <a:t>Colorado</a:t>
            </a:r>
          </a:p>
          <a:p>
            <a:r>
              <a:rPr lang="en-US" b="1" dirty="0">
                <a:solidFill>
                  <a:srgbClr val="002060"/>
                </a:solidFill>
                <a:latin typeface="Californian FB" panose="0207040306080B030204" pitchFamily="18" charset="0"/>
              </a:rPr>
              <a:t>Georgia</a:t>
            </a:r>
          </a:p>
          <a:p>
            <a:r>
              <a:rPr lang="en-US" b="1" dirty="0">
                <a:solidFill>
                  <a:srgbClr val="002060"/>
                </a:solidFill>
                <a:latin typeface="Californian FB" panose="0207040306080B030204" pitchFamily="18" charset="0"/>
              </a:rPr>
              <a:t>Hawaii</a:t>
            </a:r>
          </a:p>
          <a:p>
            <a:r>
              <a:rPr lang="en-US" b="1" dirty="0">
                <a:solidFill>
                  <a:srgbClr val="002060"/>
                </a:solidFill>
                <a:latin typeface="Californian FB" panose="0207040306080B030204" pitchFamily="18" charset="0"/>
              </a:rPr>
              <a:t>Iowa</a:t>
            </a:r>
          </a:p>
          <a:p>
            <a:r>
              <a:rPr lang="en-US" b="1" dirty="0">
                <a:solidFill>
                  <a:srgbClr val="002060"/>
                </a:solidFill>
                <a:latin typeface="Californian FB" panose="0207040306080B030204" pitchFamily="18" charset="0"/>
              </a:rPr>
              <a:t>Kansas</a:t>
            </a:r>
          </a:p>
          <a:p>
            <a:r>
              <a:rPr lang="en-US" b="1" dirty="0">
                <a:solidFill>
                  <a:srgbClr val="002060"/>
                </a:solidFill>
                <a:latin typeface="Californian FB" panose="0207040306080B030204" pitchFamily="18" charset="0"/>
              </a:rPr>
              <a:t>Montana</a:t>
            </a:r>
          </a:p>
          <a:p>
            <a:r>
              <a:rPr lang="en-US" b="1" dirty="0">
                <a:solidFill>
                  <a:srgbClr val="002060"/>
                </a:solidFill>
                <a:latin typeface="Californian FB" panose="0207040306080B030204" pitchFamily="18" charset="0"/>
              </a:rPr>
              <a:t>New Mexico</a:t>
            </a:r>
          </a:p>
          <a:p>
            <a:r>
              <a:rPr lang="en-US" b="1" dirty="0">
                <a:solidFill>
                  <a:srgbClr val="002060"/>
                </a:solidFill>
                <a:latin typeface="Californian FB" panose="0207040306080B030204" pitchFamily="18" charset="0"/>
              </a:rPr>
              <a:t>Ohio</a:t>
            </a:r>
          </a:p>
          <a:p>
            <a:r>
              <a:rPr lang="en-US" b="1" dirty="0">
                <a:solidFill>
                  <a:srgbClr val="002060"/>
                </a:solidFill>
                <a:latin typeface="Californian FB" panose="0207040306080B030204" pitchFamily="18" charset="0"/>
              </a:rPr>
              <a:t>Oregon</a:t>
            </a:r>
          </a:p>
          <a:p>
            <a:r>
              <a:rPr lang="en-US" b="1" dirty="0">
                <a:solidFill>
                  <a:srgbClr val="002060"/>
                </a:solidFill>
                <a:latin typeface="Californian FB" panose="0207040306080B030204" pitchFamily="18" charset="0"/>
              </a:rPr>
              <a:t>Utah</a:t>
            </a:r>
          </a:p>
          <a:p>
            <a:r>
              <a:rPr lang="en-US" b="1" dirty="0">
                <a:solidFill>
                  <a:srgbClr val="002060"/>
                </a:solidFill>
                <a:latin typeface="Californian FB" panose="0207040306080B030204" pitchFamily="18" charset="0"/>
              </a:rPr>
              <a:t>Washington</a:t>
            </a:r>
          </a:p>
          <a:p>
            <a:endParaRPr lang="en-US" b="1" dirty="0">
              <a:latin typeface="Californian FB" panose="0207040306080B030204" pitchFamily="18" charset="0"/>
            </a:endParaRPr>
          </a:p>
        </p:txBody>
      </p:sp>
    </p:spTree>
    <p:extLst>
      <p:ext uri="{BB962C8B-B14F-4D97-AF65-F5344CB8AC3E}">
        <p14:creationId xmlns:p14="http://schemas.microsoft.com/office/powerpoint/2010/main" val="55347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36946F-FF88-774D-ACA9-BDB46D67D113}"/>
              </a:ext>
            </a:extLst>
          </p:cNvPr>
          <p:cNvPicPr>
            <a:picLocks noChangeAspect="1"/>
          </p:cNvPicPr>
          <p:nvPr/>
        </p:nvPicPr>
        <p:blipFill>
          <a:blip r:embed="rId3">
            <a:alphaModFix amt="35000"/>
          </a:blip>
          <a:stretch>
            <a:fillRect/>
          </a:stretch>
        </p:blipFill>
        <p:spPr>
          <a:xfrm>
            <a:off x="0" y="1219200"/>
            <a:ext cx="9144000" cy="5638800"/>
          </a:xfrm>
          <a:prstGeom prst="rect">
            <a:avLst/>
          </a:prstGeom>
        </p:spPr>
      </p:pic>
      <p:sp>
        <p:nvSpPr>
          <p:cNvPr id="2" name="Content Placeholder 2"/>
          <p:cNvSpPr txBox="1">
            <a:spLocks/>
          </p:cNvSpPr>
          <p:nvPr/>
        </p:nvSpPr>
        <p:spPr>
          <a:xfrm>
            <a:off x="457200" y="1600200"/>
            <a:ext cx="2514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outerShdw blurRad="38100" dist="38100" dir="2700000" algn="tl">
                    <a:srgbClr val="000000">
                      <a:alpha val="43137"/>
                    </a:srgbClr>
                  </a:outerShdw>
                </a:effectLst>
                <a:latin typeface="Californian FB" panose="0207040306080B030204" pitchFamily="18" charset="0"/>
                <a:cs typeface="Arial" panose="020B0604020202020204" pitchFamily="34" charset="0"/>
              </a:rPr>
              <a:t>Information for Expecting Parents</a:t>
            </a:r>
          </a:p>
        </p:txBody>
      </p:sp>
      <p:sp>
        <p:nvSpPr>
          <p:cNvPr id="4" name="TextBox 3">
            <a:extLst>
              <a:ext uri="{FF2B5EF4-FFF2-40B4-BE49-F238E27FC236}">
                <a16:creationId xmlns:a16="http://schemas.microsoft.com/office/drawing/2014/main" id="{59053F6F-AAF9-73A8-A12A-F5B6C6738890}"/>
              </a:ext>
            </a:extLst>
          </p:cNvPr>
          <p:cNvSpPr txBox="1"/>
          <p:nvPr/>
        </p:nvSpPr>
        <p:spPr>
          <a:xfrm>
            <a:off x="152400" y="1581833"/>
            <a:ext cx="4724400" cy="3139321"/>
          </a:xfrm>
          <a:prstGeom prst="rect">
            <a:avLst/>
          </a:prstGeom>
          <a:noFill/>
        </p:spPr>
        <p:txBody>
          <a:bodyPr wrap="square" rtlCol="0">
            <a:spAutoFit/>
          </a:bodyPr>
          <a:lstStyle/>
          <a:p>
            <a:pPr algn="ctr"/>
            <a:r>
              <a:rPr lang="en-US" b="1" dirty="0">
                <a:solidFill>
                  <a:srgbClr val="C00000"/>
                </a:solidFill>
                <a:latin typeface="Californian FB" panose="0207040306080B030204" pitchFamily="18" charset="0"/>
              </a:rPr>
              <a:t>Consular Report of Birth Abroad</a:t>
            </a:r>
          </a:p>
          <a:p>
            <a:endParaRPr lang="en-US" dirty="0">
              <a:latin typeface="Californian FB" panose="0207040306080B030204" pitchFamily="18" charset="0"/>
            </a:endParaRPr>
          </a:p>
          <a:p>
            <a:endParaRPr lang="en-US" dirty="0">
              <a:latin typeface="Californian FB" panose="0207040306080B030204" pitchFamily="18" charset="0"/>
            </a:endParaRPr>
          </a:p>
          <a:p>
            <a:pPr marL="285750" indent="-285750">
              <a:buFont typeface="Arial" panose="020B0604020202020204" pitchFamily="34" charset="0"/>
              <a:buChar char="•"/>
            </a:pPr>
            <a:r>
              <a:rPr lang="en-US" dirty="0">
                <a:solidFill>
                  <a:srgbClr val="002060"/>
                </a:solidFill>
                <a:latin typeface="Californian FB" panose="0207040306080B030204" pitchFamily="18" charset="0"/>
              </a:rPr>
              <a:t>How can you transmit citizenship to your child?</a:t>
            </a:r>
          </a:p>
          <a:p>
            <a:pPr marL="285750" indent="-285750">
              <a:buFont typeface="Arial" panose="020B0604020202020204" pitchFamily="34" charset="0"/>
              <a:buChar char="•"/>
            </a:pPr>
            <a:r>
              <a:rPr lang="en-US" dirty="0">
                <a:solidFill>
                  <a:srgbClr val="002060"/>
                </a:solidFill>
                <a:latin typeface="Californian FB" panose="0207040306080B030204" pitchFamily="18" charset="0"/>
              </a:rPr>
              <a:t>What if only one parent is a U.S. citizen?</a:t>
            </a:r>
          </a:p>
          <a:p>
            <a:pPr marL="285750" indent="-285750">
              <a:buFont typeface="Arial" panose="020B0604020202020204" pitchFamily="34" charset="0"/>
              <a:buChar char="•"/>
            </a:pPr>
            <a:r>
              <a:rPr lang="en-US" dirty="0">
                <a:solidFill>
                  <a:srgbClr val="002060"/>
                </a:solidFill>
                <a:latin typeface="Californian FB" panose="0207040306080B030204" pitchFamily="18" charset="0"/>
              </a:rPr>
              <a:t>What if both parents are U.S. citizens?</a:t>
            </a:r>
          </a:p>
          <a:p>
            <a:pPr marL="285750" indent="-285750">
              <a:buFont typeface="Arial" panose="020B0604020202020204" pitchFamily="34" charset="0"/>
              <a:buChar char="•"/>
            </a:pPr>
            <a:r>
              <a:rPr lang="en-US" dirty="0">
                <a:solidFill>
                  <a:srgbClr val="002060"/>
                </a:solidFill>
                <a:latin typeface="Californian FB" panose="0207040306080B030204" pitchFamily="18" charset="0"/>
              </a:rPr>
              <a:t>What kinds of proof does the Embassy accept?</a:t>
            </a:r>
          </a:p>
          <a:p>
            <a:pPr marL="285750" indent="-285750">
              <a:buFont typeface="Arial" panose="020B0604020202020204" pitchFamily="34" charset="0"/>
              <a:buChar char="•"/>
            </a:pPr>
            <a:r>
              <a:rPr lang="en-US" dirty="0">
                <a:solidFill>
                  <a:srgbClr val="002060"/>
                </a:solidFill>
                <a:latin typeface="Californian FB" panose="0207040306080B030204" pitchFamily="18" charset="0"/>
              </a:rPr>
              <a:t>Who needs to come to the appointment?</a:t>
            </a:r>
          </a:p>
          <a:p>
            <a:pPr marL="285750" indent="-285750">
              <a:buFont typeface="Arial" panose="020B0604020202020204" pitchFamily="34" charset="0"/>
              <a:buChar char="•"/>
            </a:pPr>
            <a:r>
              <a:rPr lang="en-US" dirty="0">
                <a:solidFill>
                  <a:srgbClr val="002060"/>
                </a:solidFill>
                <a:latin typeface="Californian FB" panose="0207040306080B030204" pitchFamily="18" charset="0"/>
              </a:rPr>
              <a:t>What else should you bring?</a:t>
            </a:r>
          </a:p>
        </p:txBody>
      </p:sp>
      <p:sp>
        <p:nvSpPr>
          <p:cNvPr id="5" name="TextBox 4">
            <a:extLst>
              <a:ext uri="{FF2B5EF4-FFF2-40B4-BE49-F238E27FC236}">
                <a16:creationId xmlns:a16="http://schemas.microsoft.com/office/drawing/2014/main" id="{D032CC3B-0DC2-81B0-DB1B-0CBC0AA39828}"/>
              </a:ext>
            </a:extLst>
          </p:cNvPr>
          <p:cNvSpPr txBox="1"/>
          <p:nvPr/>
        </p:nvSpPr>
        <p:spPr>
          <a:xfrm>
            <a:off x="4648200" y="1581834"/>
            <a:ext cx="4495800" cy="3139321"/>
          </a:xfrm>
          <a:prstGeom prst="rect">
            <a:avLst/>
          </a:prstGeom>
          <a:noFill/>
        </p:spPr>
        <p:txBody>
          <a:bodyPr wrap="square" rtlCol="0">
            <a:spAutoFit/>
          </a:bodyPr>
          <a:lstStyle/>
          <a:p>
            <a:pPr algn="ctr"/>
            <a:r>
              <a:rPr lang="en-US" b="1" dirty="0">
                <a:solidFill>
                  <a:srgbClr val="C00000"/>
                </a:solidFill>
                <a:latin typeface="Californian FB" panose="0207040306080B030204" pitchFamily="18" charset="0"/>
              </a:rPr>
              <a:t>The Role of the FRRO and Social Security Administration</a:t>
            </a:r>
          </a:p>
          <a:p>
            <a:endParaRPr lang="en-US" dirty="0">
              <a:latin typeface="Californian FB" panose="0207040306080B030204" pitchFamily="18" charset="0"/>
            </a:endParaRPr>
          </a:p>
          <a:p>
            <a:pPr marL="285750" indent="-285750">
              <a:buFont typeface="Arial" panose="020B0604020202020204" pitchFamily="34" charset="0"/>
              <a:buChar char="•"/>
            </a:pPr>
            <a:r>
              <a:rPr lang="en-US" dirty="0">
                <a:solidFill>
                  <a:srgbClr val="002060"/>
                </a:solidFill>
                <a:latin typeface="Californian FB" panose="0207040306080B030204" pitchFamily="18" charset="0"/>
              </a:rPr>
              <a:t>Your child must be registered with the FRRO in order to leave India.</a:t>
            </a:r>
          </a:p>
          <a:p>
            <a:pPr marL="285750" indent="-285750">
              <a:buFont typeface="Arial" panose="020B0604020202020204" pitchFamily="34" charset="0"/>
              <a:buChar char="•"/>
            </a:pPr>
            <a:r>
              <a:rPr lang="en-US" dirty="0">
                <a:solidFill>
                  <a:srgbClr val="002060"/>
                </a:solidFill>
                <a:latin typeface="Californian FB" panose="0207040306080B030204" pitchFamily="18" charset="0"/>
              </a:rPr>
              <a:t>You will face a fine if your child has any nationality other than Indian</a:t>
            </a:r>
          </a:p>
          <a:p>
            <a:pPr marL="285750" indent="-285750">
              <a:buFont typeface="Arial" panose="020B0604020202020204" pitchFamily="34" charset="0"/>
              <a:buChar char="•"/>
            </a:pPr>
            <a:r>
              <a:rPr lang="en-US" dirty="0">
                <a:solidFill>
                  <a:srgbClr val="002060"/>
                </a:solidFill>
                <a:latin typeface="Californian FB" panose="0207040306080B030204" pitchFamily="18" charset="0"/>
              </a:rPr>
              <a:t>The embassy cannot assist with the issuance of OCI cards</a:t>
            </a:r>
          </a:p>
          <a:p>
            <a:pPr marL="285750" indent="-285750">
              <a:buFont typeface="Arial" panose="020B0604020202020204" pitchFamily="34" charset="0"/>
              <a:buChar char="•"/>
            </a:pPr>
            <a:r>
              <a:rPr lang="en-US" dirty="0">
                <a:solidFill>
                  <a:srgbClr val="002060"/>
                </a:solidFill>
                <a:latin typeface="Californian FB" panose="0207040306080B030204" pitchFamily="18" charset="0"/>
              </a:rPr>
              <a:t>Why do you need a social security number?</a:t>
            </a:r>
          </a:p>
          <a:p>
            <a:pPr marL="285750" indent="-285750">
              <a:buFont typeface="Arial" panose="020B0604020202020204" pitchFamily="34" charset="0"/>
              <a:buChar char="•"/>
            </a:pPr>
            <a:r>
              <a:rPr lang="en-US" dirty="0">
                <a:solidFill>
                  <a:srgbClr val="002060"/>
                </a:solidFill>
                <a:latin typeface="Californian FB" panose="0207040306080B030204" pitchFamily="18" charset="0"/>
              </a:rPr>
              <a:t>How do you get one?</a:t>
            </a:r>
          </a:p>
        </p:txBody>
      </p:sp>
      <p:pic>
        <p:nvPicPr>
          <p:cNvPr id="7" name="Picture 6">
            <a:extLst>
              <a:ext uri="{FF2B5EF4-FFF2-40B4-BE49-F238E27FC236}">
                <a16:creationId xmlns:a16="http://schemas.microsoft.com/office/drawing/2014/main" id="{9CDF0A2E-F4F6-AB66-6442-EB87E784E1A1}"/>
              </a:ext>
            </a:extLst>
          </p:cNvPr>
          <p:cNvPicPr>
            <a:picLocks noChangeAspect="1"/>
          </p:cNvPicPr>
          <p:nvPr/>
        </p:nvPicPr>
        <p:blipFill>
          <a:blip r:embed="rId4"/>
          <a:stretch>
            <a:fillRect/>
          </a:stretch>
        </p:blipFill>
        <p:spPr>
          <a:xfrm>
            <a:off x="1008426" y="4886696"/>
            <a:ext cx="1963374" cy="1528763"/>
          </a:xfrm>
          <a:prstGeom prst="rect">
            <a:avLst/>
          </a:prstGeom>
        </p:spPr>
      </p:pic>
      <p:pic>
        <p:nvPicPr>
          <p:cNvPr id="8" name="Picture 7">
            <a:extLst>
              <a:ext uri="{FF2B5EF4-FFF2-40B4-BE49-F238E27FC236}">
                <a16:creationId xmlns:a16="http://schemas.microsoft.com/office/drawing/2014/main" id="{F2B1229F-DBA3-4000-C646-51090E127CA4}"/>
              </a:ext>
            </a:extLst>
          </p:cNvPr>
          <p:cNvPicPr>
            <a:picLocks noChangeAspect="1"/>
          </p:cNvPicPr>
          <p:nvPr/>
        </p:nvPicPr>
        <p:blipFill>
          <a:blip r:embed="rId5"/>
          <a:stretch>
            <a:fillRect/>
          </a:stretch>
        </p:blipFill>
        <p:spPr>
          <a:xfrm>
            <a:off x="5334000" y="5105400"/>
            <a:ext cx="2169524" cy="1310059"/>
          </a:xfrm>
          <a:prstGeom prst="rect">
            <a:avLst/>
          </a:prstGeom>
        </p:spPr>
      </p:pic>
    </p:spTree>
    <p:extLst>
      <p:ext uri="{BB962C8B-B14F-4D97-AF65-F5344CB8AC3E}">
        <p14:creationId xmlns:p14="http://schemas.microsoft.com/office/powerpoint/2010/main" val="3342232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2579</TotalTime>
  <Words>1952</Words>
  <Application>Microsoft Office PowerPoint</Application>
  <PresentationFormat>On-screen Show (4:3)</PresentationFormat>
  <Paragraphs>187</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Californian FB</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 S 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"%username%"</dc:creator>
  <cp:lastModifiedBy>Clare, Anne K (New Delhi)</cp:lastModifiedBy>
  <cp:revision>30</cp:revision>
  <dcterms:created xsi:type="dcterms:W3CDTF">2016-02-08T16:55:35Z</dcterms:created>
  <dcterms:modified xsi:type="dcterms:W3CDTF">2022-09-14T10:40:31Z</dcterms:modified>
</cp:coreProperties>
</file>